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6" r:id="rId1"/>
  </p:sldMasterIdLst>
  <p:notesMasterIdLst>
    <p:notesMasterId r:id="rId7"/>
  </p:notesMasterIdLst>
  <p:sldIdLst>
    <p:sldId id="256" r:id="rId2"/>
    <p:sldId id="258" r:id="rId3"/>
    <p:sldId id="260" r:id="rId4"/>
    <p:sldId id="262" r:id="rId5"/>
    <p:sldId id="264" r:id="rId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5F0"/>
    <a:srgbClr val="000D42"/>
    <a:srgbClr val="DAF8FE"/>
    <a:srgbClr val="7AE5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75" d="100"/>
          <a:sy n="75" d="100"/>
        </p:scale>
        <p:origin x="1896" y="9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7121C1-1491-45C0-B4D8-CFE3D79695C7}" type="datetimeFigureOut">
              <a:rPr lang="ru-RU" smtClean="0"/>
              <a:pPr/>
              <a:t>23.06.2025</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420B1A-8325-4BBA-A8F7-17E64DFC4B2B}" type="slidenum">
              <a:rPr lang="ru-RU" smtClean="0"/>
              <a:pPr/>
              <a:t>‹#›</a:t>
            </a:fld>
            <a:endParaRPr lang="ru-RU"/>
          </a:p>
        </p:txBody>
      </p:sp>
    </p:spTree>
    <p:extLst>
      <p:ext uri="{BB962C8B-B14F-4D97-AF65-F5344CB8AC3E}">
        <p14:creationId xmlns:p14="http://schemas.microsoft.com/office/powerpoint/2010/main" val="3030137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389D1F58-658E-49A0-AC90-A64846CB2D58}" type="datetimeFigureOut">
              <a:rPr lang="ru-RU" smtClean="0"/>
              <a:pPr/>
              <a:t>23.06.2025</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A7D2F8B-8D8A-406F-9D11-296CA6F0CFDE}" type="slidenum">
              <a:rPr lang="ru-RU" smtClean="0"/>
              <a:pPr/>
              <a:t>‹#›</a:t>
            </a:fld>
            <a:endParaRPr lang="ru-RU"/>
          </a:p>
        </p:txBody>
      </p:sp>
    </p:spTree>
    <p:extLst>
      <p:ext uri="{BB962C8B-B14F-4D97-AF65-F5344CB8AC3E}">
        <p14:creationId xmlns:p14="http://schemas.microsoft.com/office/powerpoint/2010/main" val="4014732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89D1F58-658E-49A0-AC90-A64846CB2D58}" type="datetimeFigureOut">
              <a:rPr lang="ru-RU" smtClean="0"/>
              <a:pPr/>
              <a:t>23.06.2025</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7D2F8B-8D8A-406F-9D11-296CA6F0CFDE}" type="slidenum">
              <a:rPr lang="ru-RU" smtClean="0"/>
              <a:pPr/>
              <a:t>‹#›</a:t>
            </a:fld>
            <a:endParaRPr lang="ru-RU"/>
          </a:p>
        </p:txBody>
      </p:sp>
    </p:spTree>
    <p:extLst>
      <p:ext uri="{BB962C8B-B14F-4D97-AF65-F5344CB8AC3E}">
        <p14:creationId xmlns:p14="http://schemas.microsoft.com/office/powerpoint/2010/main" val="4264761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89D1F58-658E-49A0-AC90-A64846CB2D58}" type="datetimeFigureOut">
              <a:rPr lang="ru-RU" smtClean="0"/>
              <a:pPr/>
              <a:t>23.06.2025</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7D2F8B-8D8A-406F-9D11-296CA6F0CFDE}" type="slidenum">
              <a:rPr lang="ru-RU" smtClean="0"/>
              <a:pPr/>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212075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389D1F58-658E-49A0-AC90-A64846CB2D58}" type="datetimeFigureOut">
              <a:rPr lang="ru-RU" smtClean="0"/>
              <a:pPr/>
              <a:t>23.06.2025</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7D2F8B-8D8A-406F-9D11-296CA6F0CFDE}" type="slidenum">
              <a:rPr lang="ru-RU" smtClean="0"/>
              <a:pPr/>
              <a:t>‹#›</a:t>
            </a:fld>
            <a:endParaRPr lang="ru-RU"/>
          </a:p>
        </p:txBody>
      </p:sp>
    </p:spTree>
    <p:extLst>
      <p:ext uri="{BB962C8B-B14F-4D97-AF65-F5344CB8AC3E}">
        <p14:creationId xmlns:p14="http://schemas.microsoft.com/office/powerpoint/2010/main" val="27185546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389D1F58-658E-49A0-AC90-A64846CB2D58}" type="datetimeFigureOut">
              <a:rPr lang="ru-RU" smtClean="0"/>
              <a:pPr/>
              <a:t>23.06.2025</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7D2F8B-8D8A-406F-9D11-296CA6F0CFDE}" type="slidenum">
              <a:rPr lang="ru-RU" smtClean="0"/>
              <a:pPr/>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329836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389D1F58-658E-49A0-AC90-A64846CB2D58}" type="datetimeFigureOut">
              <a:rPr lang="ru-RU" smtClean="0"/>
              <a:pPr/>
              <a:t>23.06.2025</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7D2F8B-8D8A-406F-9D11-296CA6F0CFDE}" type="slidenum">
              <a:rPr lang="ru-RU" smtClean="0"/>
              <a:pPr/>
              <a:t>‹#›</a:t>
            </a:fld>
            <a:endParaRPr lang="ru-RU"/>
          </a:p>
        </p:txBody>
      </p:sp>
    </p:spTree>
    <p:extLst>
      <p:ext uri="{BB962C8B-B14F-4D97-AF65-F5344CB8AC3E}">
        <p14:creationId xmlns:p14="http://schemas.microsoft.com/office/powerpoint/2010/main" val="39635208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89D1F58-658E-49A0-AC90-A64846CB2D58}" type="datetimeFigureOut">
              <a:rPr lang="ru-RU" smtClean="0"/>
              <a:pPr/>
              <a:t>23.06.2025</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7D2F8B-8D8A-406F-9D11-296CA6F0CFDE}" type="slidenum">
              <a:rPr lang="ru-RU" smtClean="0"/>
              <a:pPr/>
              <a:t>‹#›</a:t>
            </a:fld>
            <a:endParaRPr lang="ru-RU"/>
          </a:p>
        </p:txBody>
      </p:sp>
    </p:spTree>
    <p:extLst>
      <p:ext uri="{BB962C8B-B14F-4D97-AF65-F5344CB8AC3E}">
        <p14:creationId xmlns:p14="http://schemas.microsoft.com/office/powerpoint/2010/main" val="10181551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89D1F58-658E-49A0-AC90-A64846CB2D58}" type="datetimeFigureOut">
              <a:rPr lang="ru-RU" smtClean="0"/>
              <a:pPr/>
              <a:t>23.06.2025</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7D2F8B-8D8A-406F-9D11-296CA6F0CFDE}" type="slidenum">
              <a:rPr lang="ru-RU" smtClean="0"/>
              <a:pPr/>
              <a:t>‹#›</a:t>
            </a:fld>
            <a:endParaRPr lang="ru-RU"/>
          </a:p>
        </p:txBody>
      </p:sp>
    </p:spTree>
    <p:extLst>
      <p:ext uri="{BB962C8B-B14F-4D97-AF65-F5344CB8AC3E}">
        <p14:creationId xmlns:p14="http://schemas.microsoft.com/office/powerpoint/2010/main" val="1366014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89D1F58-658E-49A0-AC90-A64846CB2D58}" type="datetimeFigureOut">
              <a:rPr lang="ru-RU" smtClean="0"/>
              <a:pPr/>
              <a:t>23.06.2025</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7D2F8B-8D8A-406F-9D11-296CA6F0CFDE}" type="slidenum">
              <a:rPr lang="ru-RU" smtClean="0"/>
              <a:pPr/>
              <a:t>‹#›</a:t>
            </a:fld>
            <a:endParaRPr lang="ru-RU"/>
          </a:p>
        </p:txBody>
      </p:sp>
    </p:spTree>
    <p:extLst>
      <p:ext uri="{BB962C8B-B14F-4D97-AF65-F5344CB8AC3E}">
        <p14:creationId xmlns:p14="http://schemas.microsoft.com/office/powerpoint/2010/main" val="2871261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89D1F58-658E-49A0-AC90-A64846CB2D58}" type="datetimeFigureOut">
              <a:rPr lang="ru-RU" smtClean="0"/>
              <a:pPr/>
              <a:t>23.06.2025</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7D2F8B-8D8A-406F-9D11-296CA6F0CFDE}" type="slidenum">
              <a:rPr lang="ru-RU" smtClean="0"/>
              <a:pPr/>
              <a:t>‹#›</a:t>
            </a:fld>
            <a:endParaRPr lang="ru-RU"/>
          </a:p>
        </p:txBody>
      </p:sp>
    </p:spTree>
    <p:extLst>
      <p:ext uri="{BB962C8B-B14F-4D97-AF65-F5344CB8AC3E}">
        <p14:creationId xmlns:p14="http://schemas.microsoft.com/office/powerpoint/2010/main" val="559265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389D1F58-658E-49A0-AC90-A64846CB2D58}" type="datetimeFigureOut">
              <a:rPr lang="ru-RU" smtClean="0"/>
              <a:pPr/>
              <a:t>23.06.2025</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A7D2F8B-8D8A-406F-9D11-296CA6F0CFDE}" type="slidenum">
              <a:rPr lang="ru-RU" smtClean="0"/>
              <a:pPr/>
              <a:t>‹#›</a:t>
            </a:fld>
            <a:endParaRPr lang="ru-RU"/>
          </a:p>
        </p:txBody>
      </p:sp>
    </p:spTree>
    <p:extLst>
      <p:ext uri="{BB962C8B-B14F-4D97-AF65-F5344CB8AC3E}">
        <p14:creationId xmlns:p14="http://schemas.microsoft.com/office/powerpoint/2010/main" val="1087050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389D1F58-658E-49A0-AC90-A64846CB2D58}" type="datetimeFigureOut">
              <a:rPr lang="ru-RU" smtClean="0"/>
              <a:pPr/>
              <a:t>23.06.2025</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A7D2F8B-8D8A-406F-9D11-296CA6F0CFDE}" type="slidenum">
              <a:rPr lang="ru-RU" smtClean="0"/>
              <a:pPr/>
              <a:t>‹#›</a:t>
            </a:fld>
            <a:endParaRPr lang="ru-RU"/>
          </a:p>
        </p:txBody>
      </p:sp>
    </p:spTree>
    <p:extLst>
      <p:ext uri="{BB962C8B-B14F-4D97-AF65-F5344CB8AC3E}">
        <p14:creationId xmlns:p14="http://schemas.microsoft.com/office/powerpoint/2010/main" val="752677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389D1F58-658E-49A0-AC90-A64846CB2D58}" type="datetimeFigureOut">
              <a:rPr lang="ru-RU" smtClean="0"/>
              <a:pPr/>
              <a:t>23.06.2025</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A7D2F8B-8D8A-406F-9D11-296CA6F0CFDE}" type="slidenum">
              <a:rPr lang="ru-RU" smtClean="0"/>
              <a:pPr/>
              <a:t>‹#›</a:t>
            </a:fld>
            <a:endParaRPr lang="ru-RU"/>
          </a:p>
        </p:txBody>
      </p:sp>
    </p:spTree>
    <p:extLst>
      <p:ext uri="{BB962C8B-B14F-4D97-AF65-F5344CB8AC3E}">
        <p14:creationId xmlns:p14="http://schemas.microsoft.com/office/powerpoint/2010/main" val="764154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9D1F58-658E-49A0-AC90-A64846CB2D58}" type="datetimeFigureOut">
              <a:rPr lang="ru-RU" smtClean="0"/>
              <a:pPr/>
              <a:t>23.06.2025</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A7D2F8B-8D8A-406F-9D11-296CA6F0CFDE}" type="slidenum">
              <a:rPr lang="ru-RU" smtClean="0"/>
              <a:pPr/>
              <a:t>‹#›</a:t>
            </a:fld>
            <a:endParaRPr lang="ru-RU"/>
          </a:p>
        </p:txBody>
      </p:sp>
    </p:spTree>
    <p:extLst>
      <p:ext uri="{BB962C8B-B14F-4D97-AF65-F5344CB8AC3E}">
        <p14:creationId xmlns:p14="http://schemas.microsoft.com/office/powerpoint/2010/main" val="1762399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89D1F58-658E-49A0-AC90-A64846CB2D58}" type="datetimeFigureOut">
              <a:rPr lang="ru-RU" smtClean="0"/>
              <a:pPr/>
              <a:t>23.06.2025</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A7D2F8B-8D8A-406F-9D11-296CA6F0CFDE}" type="slidenum">
              <a:rPr lang="ru-RU" smtClean="0"/>
              <a:pPr/>
              <a:t>‹#›</a:t>
            </a:fld>
            <a:endParaRPr lang="ru-RU"/>
          </a:p>
        </p:txBody>
      </p:sp>
    </p:spTree>
    <p:extLst>
      <p:ext uri="{BB962C8B-B14F-4D97-AF65-F5344CB8AC3E}">
        <p14:creationId xmlns:p14="http://schemas.microsoft.com/office/powerpoint/2010/main" val="249475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89D1F58-658E-49A0-AC90-A64846CB2D58}" type="datetimeFigureOut">
              <a:rPr lang="ru-RU" smtClean="0"/>
              <a:pPr/>
              <a:t>23.06.2025</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7D2F8B-8D8A-406F-9D11-296CA6F0CFDE}" type="slidenum">
              <a:rPr lang="ru-RU" smtClean="0"/>
              <a:pPr/>
              <a:t>‹#›</a:t>
            </a:fld>
            <a:endParaRPr lang="ru-RU"/>
          </a:p>
        </p:txBody>
      </p:sp>
    </p:spTree>
    <p:extLst>
      <p:ext uri="{BB962C8B-B14F-4D97-AF65-F5344CB8AC3E}">
        <p14:creationId xmlns:p14="http://schemas.microsoft.com/office/powerpoint/2010/main" val="153364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AF8FE"/>
            </a:gs>
            <a:gs pos="100000">
              <a:schemeClr val="bg2">
                <a:shade val="98000"/>
                <a:satMod val="120000"/>
                <a:lumMod val="98000"/>
              </a:schemeClr>
            </a:gs>
          </a:gsLst>
          <a:path path="circle">
            <a:fillToRect l="50000" t="50000" r="100000" b="100000"/>
          </a:path>
          <a:tileRect/>
        </a:gra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89D1F58-658E-49A0-AC90-A64846CB2D58}" type="datetimeFigureOut">
              <a:rPr lang="ru-RU" smtClean="0"/>
              <a:pPr/>
              <a:t>23.06.2025</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A7D2F8B-8D8A-406F-9D11-296CA6F0CFDE}" type="slidenum">
              <a:rPr lang="ru-RU" smtClean="0"/>
              <a:pPr/>
              <a:t>‹#›</a:t>
            </a:fld>
            <a:endParaRPr lang="ru-RU"/>
          </a:p>
        </p:txBody>
      </p:sp>
    </p:spTree>
    <p:extLst>
      <p:ext uri="{BB962C8B-B14F-4D97-AF65-F5344CB8AC3E}">
        <p14:creationId xmlns:p14="http://schemas.microsoft.com/office/powerpoint/2010/main" val="565517452"/>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 id="2147483858" r:id="rId12"/>
    <p:sldLayoutId id="2147483859" r:id="rId13"/>
    <p:sldLayoutId id="2147483860" r:id="rId14"/>
    <p:sldLayoutId id="2147483861" r:id="rId15"/>
    <p:sldLayoutId id="214748386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238750" y="952501"/>
            <a:ext cx="2524125" cy="342900"/>
          </a:xfrm>
          <a:noFill/>
        </p:spPr>
        <p:txBody>
          <a:bodyPr>
            <a:noAutofit/>
          </a:bodyPr>
          <a:lstStyle/>
          <a:p>
            <a:pPr algn="ctr"/>
            <a:r>
              <a:rPr lang="ru-RU" sz="1800" b="1" dirty="0" smtClean="0">
                <a:solidFill>
                  <a:schemeClr val="tx1"/>
                </a:solidFill>
                <a:latin typeface="Times New Roman" panose="02020603050405020304" pitchFamily="18" charset="0"/>
                <a:cs typeface="Times New Roman" panose="02020603050405020304" pitchFamily="18" charset="0"/>
              </a:rPr>
              <a:t>Уважаемые граждане!</a:t>
            </a:r>
            <a:endParaRPr lang="ru-RU" sz="1800" b="1" dirty="0">
              <a:solidFill>
                <a:schemeClr val="tx1"/>
              </a:solidFill>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a:off x="659376" y="152400"/>
            <a:ext cx="11304024" cy="800100"/>
          </a:xfrm>
          <a:effectLst>
            <a:outerShdw blurRad="50800" dist="38100" dir="18900000" algn="bl" rotWithShape="0">
              <a:prstClr val="black">
                <a:alpha val="22000"/>
              </a:prstClr>
            </a:outerShdw>
          </a:effectLst>
        </p:spPr>
        <p:txBody>
          <a:bodyPr>
            <a:noAutofit/>
          </a:bodyPr>
          <a:lstStyle/>
          <a:p>
            <a:pPr marL="0" indent="0" algn="ctr">
              <a:spcBef>
                <a:spcPts val="0"/>
              </a:spcBef>
              <a:buNone/>
            </a:pPr>
            <a:r>
              <a:rPr lang="ru-RU" sz="2400" b="1" dirty="0">
                <a:solidFill>
                  <a:srgbClr val="0070C0"/>
                </a:solidFill>
              </a:rPr>
              <a:t>Правила безопасного поведения </a:t>
            </a:r>
            <a:r>
              <a:rPr lang="ru-RU" sz="2400" b="1" dirty="0" smtClean="0">
                <a:solidFill>
                  <a:srgbClr val="0070C0"/>
                </a:solidFill>
              </a:rPr>
              <a:t>на </a:t>
            </a:r>
            <a:r>
              <a:rPr lang="ru-RU" sz="2400" b="1" dirty="0">
                <a:solidFill>
                  <a:srgbClr val="0070C0"/>
                </a:solidFill>
              </a:rPr>
              <a:t>объектах </a:t>
            </a:r>
            <a:endParaRPr lang="ru-RU" sz="2400" b="1" dirty="0" smtClean="0">
              <a:solidFill>
                <a:srgbClr val="0070C0"/>
              </a:solidFill>
            </a:endParaRPr>
          </a:p>
          <a:p>
            <a:pPr marL="0" indent="0" algn="ctr">
              <a:spcBef>
                <a:spcPts val="0"/>
              </a:spcBef>
              <a:buNone/>
            </a:pPr>
            <a:r>
              <a:rPr lang="ru-RU" sz="2400" b="1" dirty="0" smtClean="0">
                <a:solidFill>
                  <a:srgbClr val="0070C0"/>
                </a:solidFill>
              </a:rPr>
              <a:t>железнодорожного </a:t>
            </a:r>
            <a:r>
              <a:rPr lang="ru-RU" sz="2400" b="1" dirty="0">
                <a:solidFill>
                  <a:srgbClr val="0070C0"/>
                </a:solidFill>
              </a:rPr>
              <a:t>транспорта</a:t>
            </a:r>
          </a:p>
          <a:p>
            <a:pPr marL="0" indent="0" algn="ctr">
              <a:spcBef>
                <a:spcPts val="0"/>
              </a:spcBef>
              <a:buNone/>
            </a:pPr>
            <a:endParaRPr lang="ru-RU" sz="2400" b="1" dirty="0" smtClean="0">
              <a:solidFill>
                <a:srgbClr val="0070C0"/>
              </a:solidFill>
            </a:endParaRPr>
          </a:p>
        </p:txBody>
      </p:sp>
      <p:pic>
        <p:nvPicPr>
          <p:cNvPr id="10" name="Рисунок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80683" y="1911779"/>
            <a:ext cx="3769918" cy="3365897"/>
          </a:xfrm>
          <a:prstGeom prst="rect">
            <a:avLst/>
          </a:prstGeom>
          <a:ln>
            <a:noFill/>
          </a:ln>
          <a:effectLst>
            <a:softEdge rad="112500"/>
          </a:effectLst>
        </p:spPr>
      </p:pic>
      <p:sp>
        <p:nvSpPr>
          <p:cNvPr id="6" name="Заголовок 1"/>
          <p:cNvSpPr txBox="1">
            <a:spLocks/>
          </p:cNvSpPr>
          <p:nvPr/>
        </p:nvSpPr>
        <p:spPr>
          <a:xfrm>
            <a:off x="1028302" y="3785533"/>
            <a:ext cx="6352381" cy="1492143"/>
          </a:xfrm>
          <a:prstGeom prst="rect">
            <a:avLst/>
          </a:prstGeom>
          <a:gradFill flip="none" rotWithShape="1">
            <a:gsLst>
              <a:gs pos="0">
                <a:srgbClr val="FEF5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a:softEdge rad="63500"/>
          </a:effectLst>
        </p:spPr>
        <p:txBody>
          <a:bodyPr vert="horz" lIns="91440" tIns="45720" rIns="91440" bIns="45720" rtlCol="0" anchor="t">
            <a:normAutofit fontScale="55000" lnSpcReduction="2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162050" lvl="0" indent="-1162050" algn="just">
              <a:spcBef>
                <a:spcPts val="500"/>
              </a:spcBef>
            </a:pPr>
            <a:r>
              <a:rPr lang="ru-RU" sz="2000" b="1" dirty="0" smtClean="0"/>
              <a:t>	</a:t>
            </a:r>
            <a:r>
              <a:rPr lang="ru-RU" sz="2900" b="1" u="sng" dirty="0" smtClean="0">
                <a:latin typeface="Times New Roman" panose="02020603050405020304" pitchFamily="18" charset="0"/>
                <a:cs typeface="Times New Roman" panose="02020603050405020304" pitchFamily="18" charset="0"/>
              </a:rPr>
              <a:t>По </a:t>
            </a:r>
            <a:r>
              <a:rPr lang="ru-RU" sz="2900" b="1" u="sng" dirty="0">
                <a:latin typeface="Times New Roman" panose="02020603050405020304" pitchFamily="18" charset="0"/>
                <a:cs typeface="Times New Roman" panose="02020603050405020304" pitchFamily="18" charset="0"/>
              </a:rPr>
              <a:t>статистическим данным Томской области</a:t>
            </a:r>
            <a:r>
              <a:rPr lang="ru-RU" sz="2900" b="1" u="sng" dirty="0" smtClean="0">
                <a:latin typeface="Times New Roman" panose="02020603050405020304" pitchFamily="18" charset="0"/>
                <a:cs typeface="Times New Roman" panose="02020603050405020304" pitchFamily="18" charset="0"/>
              </a:rPr>
              <a:t>:</a:t>
            </a:r>
          </a:p>
          <a:p>
            <a:pPr marL="1438275" lvl="0" indent="-1438275" algn="just">
              <a:spcBef>
                <a:spcPts val="500"/>
              </a:spcBef>
            </a:pPr>
            <a:endParaRPr lang="ru-RU" sz="2200" b="1" u="sng" dirty="0">
              <a:latin typeface="Times New Roman" panose="02020603050405020304" pitchFamily="18" charset="0"/>
              <a:cs typeface="Times New Roman" panose="02020603050405020304" pitchFamily="18" charset="0"/>
            </a:endParaRPr>
          </a:p>
          <a:p>
            <a:pPr lvl="0" algn="just">
              <a:spcBef>
                <a:spcPts val="0"/>
              </a:spcBef>
            </a:pPr>
            <a:r>
              <a:rPr lang="ru-RU" sz="2200" i="1" dirty="0" smtClean="0">
                <a:latin typeface="Times New Roman" panose="02020603050405020304" pitchFamily="18" charset="0"/>
                <a:cs typeface="Times New Roman" panose="02020603050405020304" pitchFamily="18" charset="0"/>
              </a:rPr>
              <a:t>	</a:t>
            </a:r>
            <a:r>
              <a:rPr lang="ru-RU" sz="2500" i="1" dirty="0" smtClean="0">
                <a:latin typeface="Times New Roman" panose="02020603050405020304" pitchFamily="18" charset="0"/>
                <a:cs typeface="Times New Roman" panose="02020603050405020304" pitchFamily="18" charset="0"/>
              </a:rPr>
              <a:t>В </a:t>
            </a:r>
            <a:r>
              <a:rPr lang="ru-RU" sz="2500" i="1" dirty="0" smtClean="0">
                <a:latin typeface="Times New Roman" panose="02020603050405020304" pitchFamily="18" charset="0"/>
                <a:cs typeface="Times New Roman" panose="02020603050405020304" pitchFamily="18" charset="0"/>
              </a:rPr>
              <a:t>2019 </a:t>
            </a:r>
            <a:r>
              <a:rPr lang="ru-RU" sz="2500" i="1" dirty="0">
                <a:latin typeface="Times New Roman" panose="02020603050405020304" pitchFamily="18" charset="0"/>
                <a:cs typeface="Times New Roman" panose="02020603050405020304" pitchFamily="18" charset="0"/>
              </a:rPr>
              <a:t>– </a:t>
            </a:r>
            <a:r>
              <a:rPr lang="ru-RU" sz="2500" i="1" dirty="0" smtClean="0">
                <a:latin typeface="Times New Roman" panose="02020603050405020304" pitchFamily="18" charset="0"/>
                <a:cs typeface="Times New Roman" panose="02020603050405020304" pitchFamily="18" charset="0"/>
              </a:rPr>
              <a:t>2025 </a:t>
            </a:r>
            <a:r>
              <a:rPr lang="ru-RU" sz="2500" i="1" dirty="0">
                <a:latin typeface="Times New Roman" panose="02020603050405020304" pitchFamily="18" charset="0"/>
                <a:cs typeface="Times New Roman" panose="02020603050405020304" pitchFamily="18" charset="0"/>
              </a:rPr>
              <a:t>гг. на объектах железнодорожного транспорта, вследствие несоблюдения правил нахождения на объектах железнодорожного транспорта</a:t>
            </a:r>
            <a:r>
              <a:rPr lang="ru-RU" sz="2500" i="1" dirty="0" smtClean="0">
                <a:latin typeface="Times New Roman" panose="02020603050405020304" pitchFamily="18" charset="0"/>
                <a:cs typeface="Times New Roman" panose="02020603050405020304" pitchFamily="18" charset="0"/>
              </a:rPr>
              <a:t>:</a:t>
            </a:r>
          </a:p>
          <a:p>
            <a:pPr marL="714375" lvl="0" indent="-266700" algn="just">
              <a:spcBef>
                <a:spcPts val="500"/>
              </a:spcBef>
              <a:buFont typeface="Wingdings" panose="05000000000000000000" pitchFamily="2" charset="2"/>
              <a:buChar char="ü"/>
            </a:pPr>
            <a:r>
              <a:rPr lang="ru-RU" sz="2000" b="1" i="1" dirty="0"/>
              <a:t>травмировано </a:t>
            </a:r>
            <a:r>
              <a:rPr lang="ru-RU" sz="3800" b="1" i="1" dirty="0" smtClean="0"/>
              <a:t>48</a:t>
            </a:r>
            <a:r>
              <a:rPr lang="ru-RU" sz="2000" b="1" i="1" dirty="0" smtClean="0"/>
              <a:t> </a:t>
            </a:r>
            <a:r>
              <a:rPr lang="ru-RU" sz="2000" b="1" i="1" dirty="0"/>
              <a:t>человек, из них </a:t>
            </a:r>
            <a:r>
              <a:rPr lang="ru-RU" sz="3800" b="1" i="1" dirty="0" smtClean="0"/>
              <a:t>14</a:t>
            </a:r>
            <a:r>
              <a:rPr lang="ru-RU" sz="4500" b="1" i="1" dirty="0" smtClean="0"/>
              <a:t> </a:t>
            </a:r>
            <a:r>
              <a:rPr lang="ru-RU" sz="2000" b="1" i="1" dirty="0"/>
              <a:t>погибли</a:t>
            </a:r>
            <a:endParaRPr lang="ru-RU" sz="2000" i="1" dirty="0" smtClean="0">
              <a:latin typeface="Times New Roman" panose="02020603050405020304" pitchFamily="18" charset="0"/>
              <a:cs typeface="Times New Roman" panose="02020603050405020304" pitchFamily="18" charset="0"/>
            </a:endParaRPr>
          </a:p>
          <a:p>
            <a:pPr lvl="0" algn="just">
              <a:spcBef>
                <a:spcPts val="500"/>
              </a:spcBef>
            </a:pPr>
            <a:endParaRPr lang="ru-RU" sz="2000" i="1" dirty="0">
              <a:latin typeface="Times New Roman" panose="02020603050405020304" pitchFamily="18" charset="0"/>
              <a:cs typeface="Times New Roman" panose="02020603050405020304" pitchFamily="18" charset="0"/>
            </a:endParaRPr>
          </a:p>
        </p:txBody>
      </p:sp>
      <p:sp>
        <p:nvSpPr>
          <p:cNvPr id="8" name="Прямоугольник 7"/>
          <p:cNvSpPr/>
          <p:nvPr/>
        </p:nvSpPr>
        <p:spPr>
          <a:xfrm>
            <a:off x="1028303" y="1219200"/>
            <a:ext cx="10122298" cy="615553"/>
          </a:xfrm>
          <a:prstGeom prst="rect">
            <a:avLst/>
          </a:prstGeom>
        </p:spPr>
        <p:txBody>
          <a:bodyPr wrap="square">
            <a:spAutoFit/>
          </a:bodyPr>
          <a:lstStyle/>
          <a:p>
            <a:pPr algn="just">
              <a:tabLst>
                <a:tab pos="361950" algn="l"/>
              </a:tabLst>
            </a:pPr>
            <a:r>
              <a:rPr lang="ru-RU" dirty="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Сотрудники </a:t>
            </a:r>
            <a:r>
              <a:rPr lang="ru-RU" sz="1600" dirty="0">
                <a:latin typeface="Times New Roman" panose="02020603050405020304" pitchFamily="18" charset="0"/>
                <a:cs typeface="Times New Roman" panose="02020603050405020304" pitchFamily="18" charset="0"/>
              </a:rPr>
              <a:t>Томской транспортной полиции настоятельно рекомендуют соблюдать правила безопасного поведения на объектах железнодорожного транспорта! </a:t>
            </a:r>
          </a:p>
        </p:txBody>
      </p:sp>
      <p:sp>
        <p:nvSpPr>
          <p:cNvPr id="11" name="Прямоугольник 10"/>
          <p:cNvSpPr/>
          <p:nvPr/>
        </p:nvSpPr>
        <p:spPr>
          <a:xfrm>
            <a:off x="1028302" y="5354702"/>
            <a:ext cx="10122299" cy="1169551"/>
          </a:xfrm>
          <a:prstGeom prst="rect">
            <a:avLst/>
          </a:prstGeom>
        </p:spPr>
        <p:txBody>
          <a:bodyPr wrap="square">
            <a:spAutoFit/>
          </a:bodyPr>
          <a:lstStyle/>
          <a:p>
            <a:pPr marL="0" lvl="1" indent="361950" algn="just"/>
            <a:r>
              <a:rPr lang="ru-RU" sz="1400" i="1" dirty="0" smtClean="0">
                <a:solidFill>
                  <a:srgbClr val="FF0000"/>
                </a:solidFill>
              </a:rPr>
              <a:t>Основной </a:t>
            </a:r>
            <a:r>
              <a:rPr lang="ru-RU" sz="1400" i="1" dirty="0">
                <a:solidFill>
                  <a:srgbClr val="FF0000"/>
                </a:solidFill>
              </a:rPr>
              <a:t>причиной </a:t>
            </a:r>
            <a:r>
              <a:rPr lang="ru-RU" sz="1400" i="1" dirty="0"/>
              <a:t>травмирования граждан является незнание и нарушение правил безопасности при нахождении на объектах железнодорожного транспорта, наезд железнодорожным подвижным составом, получение вреда здоровью на пути следования, на платформах, нежелание пользоваться переходными мостами, тоннелями и настилами, невнимательность, нахождение в состоянии алкогольного опьянения, повлекшее причинение вреда здоровью и смерть.</a:t>
            </a:r>
          </a:p>
        </p:txBody>
      </p:sp>
      <p:sp>
        <p:nvSpPr>
          <p:cNvPr id="13" name="Прямоугольник 12"/>
          <p:cNvSpPr/>
          <p:nvPr/>
        </p:nvSpPr>
        <p:spPr>
          <a:xfrm>
            <a:off x="1028302" y="1723430"/>
            <a:ext cx="6352381" cy="2062103"/>
          </a:xfrm>
          <a:prstGeom prst="rect">
            <a:avLst/>
          </a:prstGeom>
        </p:spPr>
        <p:txBody>
          <a:bodyPr wrap="square">
            <a:spAutoFit/>
          </a:bodyPr>
          <a:lstStyle/>
          <a:p>
            <a:pPr algn="just"/>
            <a:r>
              <a:rPr lang="ru-RU" sz="1600" dirty="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      Среди </a:t>
            </a:r>
            <a:r>
              <a:rPr lang="ru-RU" sz="1600" dirty="0">
                <a:latin typeface="Times New Roman" panose="02020603050405020304" pitchFamily="18" charset="0"/>
                <a:cs typeface="Times New Roman" panose="02020603050405020304" pitchFamily="18" charset="0"/>
              </a:rPr>
              <a:t>всех видов транспорта России железнодорожный транспорт занимает ведущее место, это связано с его универсальной возможностью обслуживать все отрасли экономики </a:t>
            </a:r>
            <a:br>
              <a:rPr lang="ru-RU" sz="1600" dirty="0">
                <a:latin typeface="Times New Roman" panose="02020603050405020304" pitchFamily="18" charset="0"/>
                <a:cs typeface="Times New Roman" panose="02020603050405020304" pitchFamily="18" charset="0"/>
              </a:rPr>
            </a:br>
            <a:r>
              <a:rPr lang="ru-RU" sz="1600" dirty="0">
                <a:latin typeface="Times New Roman" panose="02020603050405020304" pitchFamily="18" charset="0"/>
                <a:cs typeface="Times New Roman" panose="02020603050405020304" pitchFamily="18" charset="0"/>
              </a:rPr>
              <a:t>и удовлетворять потребности населения в перевозках в любое время года. Одновременно железнодорожные пути, железнодорожные станции, пассажирские платформы, а также другие связанные с движением поездов объекты железнодорожного транспорта являются зонами повышенной опасности.</a:t>
            </a:r>
          </a:p>
        </p:txBody>
      </p:sp>
    </p:spTree>
    <p:extLst>
      <p:ext uri="{BB962C8B-B14F-4D97-AF65-F5344CB8AC3E}">
        <p14:creationId xmlns:p14="http://schemas.microsoft.com/office/powerpoint/2010/main" val="4280950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9866" y="142875"/>
            <a:ext cx="10117667" cy="1438274"/>
          </a:xfrm>
        </p:spPr>
        <p:txBody>
          <a:bodyPr>
            <a:noAutofit/>
          </a:bodyPr>
          <a:lstStyle/>
          <a:p>
            <a:pPr algn="just">
              <a:spcBef>
                <a:spcPts val="200"/>
              </a:spcBef>
            </a:pPr>
            <a:r>
              <a:rPr lang="ru-RU" sz="2000" dirty="0" smtClean="0">
                <a:solidFill>
                  <a:schemeClr val="accent1"/>
                </a:solidFill>
                <a:latin typeface="Sitka Text" panose="02000505000000020004" pitchFamily="2" charset="0"/>
              </a:rPr>
              <a:t/>
            </a:r>
            <a:br>
              <a:rPr lang="ru-RU" sz="2000" dirty="0" smtClean="0">
                <a:solidFill>
                  <a:schemeClr val="accent1"/>
                </a:solidFill>
                <a:latin typeface="Sitka Text" panose="02000505000000020004" pitchFamily="2" charset="0"/>
              </a:rPr>
            </a:br>
            <a:r>
              <a:rPr lang="ru-RU" sz="2000" dirty="0">
                <a:solidFill>
                  <a:schemeClr val="accent1"/>
                </a:solidFill>
                <a:latin typeface="Trebuchet MS" panose="020B0603020202020204" pitchFamily="34" charset="0"/>
              </a:rPr>
              <a:t>	</a:t>
            </a:r>
            <a:r>
              <a:rPr lang="ru-RU" sz="2000" dirty="0" smtClean="0">
                <a:solidFill>
                  <a:schemeClr val="accent1"/>
                </a:solidFill>
                <a:latin typeface="Trebuchet MS" panose="020B0603020202020204" pitchFamily="34" charset="0"/>
              </a:rPr>
              <a:t/>
            </a:r>
            <a:br>
              <a:rPr lang="ru-RU" sz="2000" dirty="0" smtClean="0">
                <a:solidFill>
                  <a:schemeClr val="accent1"/>
                </a:solidFill>
                <a:latin typeface="Trebuchet MS" panose="020B0603020202020204" pitchFamily="34" charset="0"/>
              </a:rPr>
            </a:br>
            <a:r>
              <a:rPr lang="ru-RU" sz="2000" dirty="0">
                <a:solidFill>
                  <a:schemeClr val="accent1"/>
                </a:solidFill>
                <a:latin typeface="Trebuchet MS" panose="020B0603020202020204" pitchFamily="34" charset="0"/>
              </a:rPr>
              <a:t>	</a:t>
            </a:r>
            <a:r>
              <a:rPr lang="ru-RU" sz="1600" dirty="0" smtClean="0">
                <a:latin typeface="Times New Roman" panose="02020603050405020304" pitchFamily="18" charset="0"/>
                <a:cs typeface="Times New Roman" panose="02020603050405020304" pitchFamily="18" charset="0"/>
              </a:rPr>
              <a:t>Правила </a:t>
            </a:r>
            <a:r>
              <a:rPr lang="ru-RU" sz="1600" dirty="0">
                <a:latin typeface="Times New Roman" panose="02020603050405020304" pitchFamily="18" charset="0"/>
                <a:cs typeface="Times New Roman" panose="02020603050405020304" pitchFamily="18" charset="0"/>
              </a:rPr>
              <a:t>нахождения граждан и размещения объектов в зонах повышенной опасности, выполнения </a:t>
            </a:r>
            <a:r>
              <a:rPr lang="ru-RU" sz="1600" dirty="0" smtClean="0">
                <a:latin typeface="Times New Roman" panose="02020603050405020304" pitchFamily="18" charset="0"/>
                <a:cs typeface="Times New Roman" panose="02020603050405020304" pitchFamily="18" charset="0"/>
              </a:rPr>
              <a:t/>
            </a:r>
            <a:br>
              <a:rPr lang="ru-RU" sz="1600" dirty="0" smtClean="0">
                <a:latin typeface="Times New Roman" panose="02020603050405020304" pitchFamily="18" charset="0"/>
                <a:cs typeface="Times New Roman" panose="02020603050405020304" pitchFamily="18" charset="0"/>
              </a:rPr>
            </a:br>
            <a:r>
              <a:rPr lang="ru-RU" sz="1600" dirty="0" smtClean="0">
                <a:latin typeface="Times New Roman" panose="02020603050405020304" pitchFamily="18" charset="0"/>
                <a:cs typeface="Times New Roman" panose="02020603050405020304" pitchFamily="18" charset="0"/>
              </a:rPr>
              <a:t>в </a:t>
            </a:r>
            <a:r>
              <a:rPr lang="ru-RU" sz="1600" dirty="0">
                <a:latin typeface="Times New Roman" panose="02020603050405020304" pitchFamily="18" charset="0"/>
                <a:cs typeface="Times New Roman" panose="02020603050405020304" pitchFamily="18" charset="0"/>
              </a:rPr>
              <a:t>этих зонах работ, проезда и перехода через железнодорожные пути, утверждены приказом Минтранса России от 08.02.2007 № 18. </a:t>
            </a:r>
            <a:endParaRPr lang="ru-RU" sz="1600" dirty="0">
              <a:solidFill>
                <a:schemeClr val="accent1"/>
              </a:solidFill>
              <a:latin typeface="Trebuchet MS" panose="020B0603020202020204" pitchFamily="34" charset="0"/>
            </a:endParaRPr>
          </a:p>
        </p:txBody>
      </p:sp>
      <p:sp>
        <p:nvSpPr>
          <p:cNvPr id="3" name="Объект 2"/>
          <p:cNvSpPr>
            <a:spLocks noGrp="1"/>
          </p:cNvSpPr>
          <p:nvPr>
            <p:ph sz="half" idx="1"/>
          </p:nvPr>
        </p:nvSpPr>
        <p:spPr>
          <a:xfrm>
            <a:off x="927779" y="1751012"/>
            <a:ext cx="10239754" cy="5086350"/>
          </a:xfrm>
        </p:spPr>
        <p:txBody>
          <a:bodyPr numCol="2" anchor="t">
            <a:normAutofit fontScale="25000" lnSpcReduction="20000"/>
          </a:bodyPr>
          <a:lstStyle/>
          <a:p>
            <a:pPr marL="0" indent="0" algn="ctr">
              <a:lnSpc>
                <a:spcPct val="120000"/>
              </a:lnSpc>
              <a:spcBef>
                <a:spcPts val="200"/>
              </a:spcBef>
              <a:buNone/>
            </a:pPr>
            <a:r>
              <a:rPr lang="ru-RU" sz="4800" b="1" u="sng" dirty="0" smtClean="0">
                <a:latin typeface="Times New Roman" panose="02020603050405020304" pitchFamily="18" charset="0"/>
                <a:cs typeface="Times New Roman" panose="02020603050405020304" pitchFamily="18" charset="0"/>
              </a:rPr>
              <a:t>Действия </a:t>
            </a:r>
            <a:r>
              <a:rPr lang="ru-RU" sz="4800" b="1" u="sng" dirty="0">
                <a:latin typeface="Times New Roman" panose="02020603050405020304" pitchFamily="18" charset="0"/>
                <a:cs typeface="Times New Roman" panose="02020603050405020304" pitchFamily="18" charset="0"/>
              </a:rPr>
              <a:t>граждан при проезде и переходе </a:t>
            </a:r>
            <a:r>
              <a:rPr lang="ru-RU" sz="4800" b="1" u="sng" dirty="0" smtClean="0">
                <a:latin typeface="Times New Roman" panose="02020603050405020304" pitchFamily="18" charset="0"/>
                <a:cs typeface="Times New Roman" panose="02020603050405020304" pitchFamily="18" charset="0"/>
              </a:rPr>
              <a:t>через </a:t>
            </a:r>
          </a:p>
          <a:p>
            <a:pPr marL="0" indent="0" algn="ctr">
              <a:lnSpc>
                <a:spcPct val="120000"/>
              </a:lnSpc>
              <a:spcBef>
                <a:spcPts val="200"/>
              </a:spcBef>
              <a:buNone/>
            </a:pPr>
            <a:r>
              <a:rPr lang="ru-RU" sz="4800" b="1" u="sng" dirty="0" smtClean="0">
                <a:latin typeface="Times New Roman" panose="02020603050405020304" pitchFamily="18" charset="0"/>
                <a:cs typeface="Times New Roman" panose="02020603050405020304" pitchFamily="18" charset="0"/>
              </a:rPr>
              <a:t>железнодорожные пути</a:t>
            </a:r>
          </a:p>
          <a:p>
            <a:pPr marL="0" indent="0" algn="ctr">
              <a:lnSpc>
                <a:spcPct val="120000"/>
              </a:lnSpc>
              <a:spcBef>
                <a:spcPts val="200"/>
              </a:spcBef>
              <a:buNone/>
            </a:pPr>
            <a:endParaRPr lang="ru-RU" sz="4800" b="1" u="sng" dirty="0" smtClean="0">
              <a:latin typeface="Times New Roman" panose="02020603050405020304" pitchFamily="18" charset="0"/>
              <a:cs typeface="Times New Roman" panose="02020603050405020304" pitchFamily="18" charset="0"/>
            </a:endParaRPr>
          </a:p>
          <a:p>
            <a:pPr marL="180975" indent="-180975" algn="just">
              <a:lnSpc>
                <a:spcPct val="120000"/>
              </a:lnSpc>
              <a:spcBef>
                <a:spcPts val="200"/>
              </a:spcBef>
              <a:buFont typeface="Wingdings" panose="05000000000000000000" pitchFamily="2" charset="2"/>
              <a:buChar char="Ø"/>
            </a:pPr>
            <a:r>
              <a:rPr lang="ru-RU" sz="4800" i="1" dirty="0" smtClean="0">
                <a:latin typeface="Times New Roman" panose="02020603050405020304" pitchFamily="18" charset="0"/>
                <a:cs typeface="Times New Roman" panose="02020603050405020304" pitchFamily="18" charset="0"/>
              </a:rPr>
              <a:t>Проезд </a:t>
            </a:r>
            <a:r>
              <a:rPr lang="ru-RU" sz="4800" i="1" dirty="0">
                <a:latin typeface="Times New Roman" panose="02020603050405020304" pitchFamily="18" charset="0"/>
                <a:cs typeface="Times New Roman" panose="02020603050405020304" pitchFamily="18" charset="0"/>
              </a:rPr>
              <a:t>и переход граждан через железнодорожные пути допускается только в установленных и оборудованных для этого местах. Это пешеходные переходы, тоннели, мосты, </a:t>
            </a:r>
            <a:r>
              <a:rPr lang="ru-RU" sz="4800" i="1" dirty="0" err="1">
                <a:latin typeface="Times New Roman" panose="02020603050405020304" pitchFamily="18" charset="0"/>
                <a:cs typeface="Times New Roman" panose="02020603050405020304" pitchFamily="18" charset="0"/>
              </a:rPr>
              <a:t>ж.д</a:t>
            </a:r>
            <a:r>
              <a:rPr lang="ru-RU" sz="4800" i="1" dirty="0">
                <a:latin typeface="Times New Roman" panose="02020603050405020304" pitchFamily="18" charset="0"/>
                <a:cs typeface="Times New Roman" panose="02020603050405020304" pitchFamily="18" charset="0"/>
              </a:rPr>
              <a:t>. переезды, путепроводы, и другие места, обозначенными соответствующими </a:t>
            </a:r>
            <a:r>
              <a:rPr lang="ru-RU" sz="4800" i="1" dirty="0" smtClean="0">
                <a:latin typeface="Times New Roman" panose="02020603050405020304" pitchFamily="18" charset="0"/>
                <a:cs typeface="Times New Roman" panose="02020603050405020304" pitchFamily="18" charset="0"/>
              </a:rPr>
              <a:t>знаками; </a:t>
            </a:r>
          </a:p>
          <a:p>
            <a:pPr marL="180975" indent="-180975" algn="just">
              <a:lnSpc>
                <a:spcPct val="120000"/>
              </a:lnSpc>
              <a:spcBef>
                <a:spcPts val="200"/>
              </a:spcBef>
              <a:buFont typeface="Wingdings" panose="05000000000000000000" pitchFamily="2" charset="2"/>
              <a:buChar char="Ø"/>
            </a:pPr>
            <a:r>
              <a:rPr lang="ru-RU" sz="4800" i="1" dirty="0" smtClean="0">
                <a:latin typeface="Times New Roman" panose="02020603050405020304" pitchFamily="18" charset="0"/>
                <a:cs typeface="Times New Roman" panose="02020603050405020304" pitchFamily="18" charset="0"/>
              </a:rPr>
              <a:t>Проезд </a:t>
            </a:r>
            <a:r>
              <a:rPr lang="ru-RU" sz="4800" i="1" dirty="0">
                <a:latin typeface="Times New Roman" panose="02020603050405020304" pitchFamily="18" charset="0"/>
                <a:cs typeface="Times New Roman" panose="02020603050405020304" pitchFamily="18" charset="0"/>
              </a:rPr>
              <a:t>гражданина в инвалидной коляске через </a:t>
            </a:r>
            <a:r>
              <a:rPr lang="ru-RU" sz="4800" i="1" dirty="0" smtClean="0">
                <a:latin typeface="Times New Roman" panose="02020603050405020304" pitchFamily="18" charset="0"/>
                <a:cs typeface="Times New Roman" panose="02020603050405020304" pitchFamily="18" charset="0"/>
              </a:rPr>
              <a:t>железнодорожные </a:t>
            </a:r>
            <a:r>
              <a:rPr lang="ru-RU" sz="4800" i="1" dirty="0">
                <a:latin typeface="Times New Roman" panose="02020603050405020304" pitchFamily="18" charset="0"/>
                <a:cs typeface="Times New Roman" panose="02020603050405020304" pitchFamily="18" charset="0"/>
              </a:rPr>
              <a:t>пути допускается только по пешеходным переходам и обязательно </a:t>
            </a:r>
            <a:r>
              <a:rPr lang="ru-RU" sz="4800" i="1" dirty="0" smtClean="0">
                <a:latin typeface="Times New Roman" panose="02020603050405020304" pitchFamily="18" charset="0"/>
                <a:cs typeface="Times New Roman" panose="02020603050405020304" pitchFamily="18" charset="0"/>
              </a:rPr>
              <a:t>с </a:t>
            </a:r>
            <a:r>
              <a:rPr lang="ru-RU" sz="4800" i="1" dirty="0">
                <a:latin typeface="Times New Roman" panose="02020603050405020304" pitchFamily="18" charset="0"/>
                <a:cs typeface="Times New Roman" panose="02020603050405020304" pitchFamily="18" charset="0"/>
              </a:rPr>
              <a:t>сопровождающим</a:t>
            </a:r>
            <a:r>
              <a:rPr lang="ru-RU" sz="4800" i="1" dirty="0" smtClean="0">
                <a:latin typeface="Times New Roman" panose="02020603050405020304" pitchFamily="18" charset="0"/>
                <a:cs typeface="Times New Roman" panose="02020603050405020304" pitchFamily="18" charset="0"/>
              </a:rPr>
              <a:t>.</a:t>
            </a:r>
          </a:p>
          <a:p>
            <a:pPr marL="180975" indent="-180975" algn="ctr">
              <a:lnSpc>
                <a:spcPct val="120000"/>
              </a:lnSpc>
              <a:spcBef>
                <a:spcPts val="200"/>
              </a:spcBef>
              <a:buNone/>
            </a:pPr>
            <a:endParaRPr lang="ru-RU" sz="4800" b="1" u="sng" dirty="0" smtClean="0">
              <a:latin typeface="Times New Roman" panose="02020603050405020304" pitchFamily="18" charset="0"/>
              <a:cs typeface="Times New Roman" panose="02020603050405020304" pitchFamily="18" charset="0"/>
            </a:endParaRPr>
          </a:p>
          <a:p>
            <a:pPr marL="180975" indent="-180975" algn="ctr">
              <a:lnSpc>
                <a:spcPct val="120000"/>
              </a:lnSpc>
              <a:spcBef>
                <a:spcPts val="200"/>
              </a:spcBef>
              <a:buNone/>
            </a:pPr>
            <a:r>
              <a:rPr lang="ru-RU" sz="4800" b="1" u="sng" dirty="0" smtClean="0">
                <a:latin typeface="Times New Roman" panose="02020603050405020304" pitchFamily="18" charset="0"/>
                <a:cs typeface="Times New Roman" panose="02020603050405020304" pitchFamily="18" charset="0"/>
              </a:rPr>
              <a:t>Действия </a:t>
            </a:r>
            <a:r>
              <a:rPr lang="ru-RU" sz="4800" b="1" u="sng" dirty="0">
                <a:latin typeface="Times New Roman" panose="02020603050405020304" pitchFamily="18" charset="0"/>
                <a:cs typeface="Times New Roman" panose="02020603050405020304" pitchFamily="18" charset="0"/>
              </a:rPr>
              <a:t>граждан при посадке в вагоны и  высадке из вагонов</a:t>
            </a:r>
            <a:r>
              <a:rPr lang="ru-RU" sz="4800" b="1" u="sng" dirty="0" smtClean="0">
                <a:latin typeface="Times New Roman" panose="02020603050405020304" pitchFamily="18" charset="0"/>
                <a:cs typeface="Times New Roman" panose="02020603050405020304" pitchFamily="18" charset="0"/>
              </a:rPr>
              <a:t>:</a:t>
            </a:r>
          </a:p>
          <a:p>
            <a:pPr marL="180975" indent="-180975" algn="ctr">
              <a:lnSpc>
                <a:spcPct val="120000"/>
              </a:lnSpc>
              <a:spcBef>
                <a:spcPts val="200"/>
              </a:spcBef>
              <a:buNone/>
            </a:pPr>
            <a:endParaRPr lang="ru-RU" sz="4800" b="1" u="sng" dirty="0" smtClean="0">
              <a:latin typeface="Times New Roman" panose="02020603050405020304" pitchFamily="18" charset="0"/>
              <a:cs typeface="Times New Roman" panose="02020603050405020304" pitchFamily="18" charset="0"/>
            </a:endParaRPr>
          </a:p>
          <a:p>
            <a:pPr marL="180975" indent="-180975" algn="just">
              <a:lnSpc>
                <a:spcPct val="120000"/>
              </a:lnSpc>
              <a:spcBef>
                <a:spcPts val="200"/>
              </a:spcBef>
              <a:buFont typeface="Wingdings" panose="05000000000000000000" pitchFamily="2" charset="2"/>
              <a:buChar char="Ø"/>
            </a:pPr>
            <a:r>
              <a:rPr lang="ru-RU" sz="4800" i="1" dirty="0" smtClean="0">
                <a:latin typeface="Times New Roman" panose="02020603050405020304" pitchFamily="18" charset="0"/>
                <a:cs typeface="Times New Roman" panose="02020603050405020304" pitchFamily="18" charset="0"/>
              </a:rPr>
              <a:t>осуществлять </a:t>
            </a:r>
            <a:r>
              <a:rPr lang="ru-RU" sz="4800" i="1" dirty="0">
                <a:latin typeface="Times New Roman" panose="02020603050405020304" pitchFamily="18" charset="0"/>
                <a:cs typeface="Times New Roman" panose="02020603050405020304" pitchFamily="18" charset="0"/>
              </a:rPr>
              <a:t>посадку и  высадку, не создавая помех другим гражданам;</a:t>
            </a:r>
          </a:p>
          <a:p>
            <a:pPr marL="180975" indent="-180975" algn="just">
              <a:lnSpc>
                <a:spcPct val="120000"/>
              </a:lnSpc>
              <a:spcBef>
                <a:spcPts val="200"/>
              </a:spcBef>
              <a:buFont typeface="Wingdings" panose="05000000000000000000" pitchFamily="2" charset="2"/>
              <a:buChar char="Ø"/>
            </a:pPr>
            <a:r>
              <a:rPr lang="ru-RU" sz="4800" i="1" dirty="0">
                <a:latin typeface="Times New Roman" panose="02020603050405020304" pitchFamily="18" charset="0"/>
                <a:cs typeface="Times New Roman" panose="02020603050405020304" pitchFamily="18" charset="0"/>
              </a:rPr>
              <a:t>осуществлять посадку и высадку только при полной остановке поезда;</a:t>
            </a:r>
          </a:p>
          <a:p>
            <a:pPr marL="180975" indent="-180975" algn="just">
              <a:lnSpc>
                <a:spcPct val="120000"/>
              </a:lnSpc>
              <a:spcBef>
                <a:spcPts val="200"/>
              </a:spcBef>
              <a:buFont typeface="Wingdings" panose="05000000000000000000" pitchFamily="2" charset="2"/>
              <a:buChar char="Ø"/>
            </a:pPr>
            <a:r>
              <a:rPr lang="ru-RU" sz="4800" i="1" dirty="0">
                <a:latin typeface="Times New Roman" panose="02020603050405020304" pitchFamily="18" charset="0"/>
                <a:cs typeface="Times New Roman" panose="02020603050405020304" pitchFamily="18" charset="0"/>
              </a:rPr>
              <a:t>осуществлять посадку и высадку только со стороны пассажирской платформы (в специально отведенных и приспособленных местах железнодорожных станций);</a:t>
            </a:r>
          </a:p>
          <a:p>
            <a:pPr marL="180975" indent="-180975" algn="just">
              <a:lnSpc>
                <a:spcPct val="120000"/>
              </a:lnSpc>
              <a:spcBef>
                <a:spcPts val="200"/>
              </a:spcBef>
              <a:buFont typeface="Wingdings" panose="05000000000000000000" pitchFamily="2" charset="2"/>
              <a:buChar char="Ø"/>
            </a:pPr>
            <a:r>
              <a:rPr lang="ru-RU" sz="4800" i="1" dirty="0">
                <a:latin typeface="Times New Roman" panose="02020603050405020304" pitchFamily="18" charset="0"/>
                <a:cs typeface="Times New Roman" panose="02020603050405020304" pitchFamily="18" charset="0"/>
              </a:rPr>
              <a:t>осуществлять посадку и высадку, держа детей за руку или на руках (гражданам с детьми</a:t>
            </a:r>
            <a:r>
              <a:rPr lang="ru-RU" sz="4800" i="1" dirty="0" smtClean="0">
                <a:latin typeface="Times New Roman" panose="02020603050405020304" pitchFamily="18" charset="0"/>
                <a:cs typeface="Times New Roman" panose="02020603050405020304" pitchFamily="18" charset="0"/>
              </a:rPr>
              <a:t>).</a:t>
            </a:r>
          </a:p>
          <a:p>
            <a:pPr marL="0" indent="0" algn="ctr">
              <a:lnSpc>
                <a:spcPct val="120000"/>
              </a:lnSpc>
              <a:spcBef>
                <a:spcPts val="200"/>
              </a:spcBef>
              <a:buNone/>
            </a:pPr>
            <a:endParaRPr lang="ru-RU" sz="4800" b="1" u="sng" dirty="0" smtClean="0">
              <a:latin typeface="Times New Roman" panose="02020603050405020304" pitchFamily="18" charset="0"/>
              <a:cs typeface="Times New Roman" panose="02020603050405020304" pitchFamily="18" charset="0"/>
            </a:endParaRPr>
          </a:p>
          <a:p>
            <a:pPr marL="0" indent="0" algn="ctr">
              <a:lnSpc>
                <a:spcPct val="120000"/>
              </a:lnSpc>
              <a:spcBef>
                <a:spcPts val="200"/>
              </a:spcBef>
              <a:buNone/>
            </a:pPr>
            <a:endParaRPr lang="ru-RU" sz="4800" b="1" u="sng" dirty="0">
              <a:latin typeface="Times New Roman" panose="02020603050405020304" pitchFamily="18" charset="0"/>
              <a:cs typeface="Times New Roman" panose="02020603050405020304" pitchFamily="18" charset="0"/>
            </a:endParaRPr>
          </a:p>
          <a:p>
            <a:pPr marL="0" indent="0" algn="ctr">
              <a:lnSpc>
                <a:spcPct val="120000"/>
              </a:lnSpc>
              <a:spcBef>
                <a:spcPts val="200"/>
              </a:spcBef>
              <a:buNone/>
            </a:pPr>
            <a:endParaRPr lang="ru-RU" sz="4800" b="1" u="sng" dirty="0" smtClean="0">
              <a:latin typeface="Times New Roman" panose="02020603050405020304" pitchFamily="18" charset="0"/>
              <a:cs typeface="Times New Roman" panose="02020603050405020304" pitchFamily="18" charset="0"/>
            </a:endParaRPr>
          </a:p>
          <a:p>
            <a:pPr marL="0" indent="0" algn="ctr">
              <a:lnSpc>
                <a:spcPct val="120000"/>
              </a:lnSpc>
              <a:spcBef>
                <a:spcPts val="200"/>
              </a:spcBef>
              <a:buNone/>
            </a:pPr>
            <a:endParaRPr lang="ru-RU" sz="4800" b="1" u="sng" dirty="0">
              <a:latin typeface="Times New Roman" panose="02020603050405020304" pitchFamily="18" charset="0"/>
              <a:cs typeface="Times New Roman" panose="02020603050405020304" pitchFamily="18" charset="0"/>
            </a:endParaRPr>
          </a:p>
          <a:p>
            <a:pPr marL="0" indent="0" algn="ctr">
              <a:lnSpc>
                <a:spcPct val="120000"/>
              </a:lnSpc>
              <a:spcBef>
                <a:spcPts val="200"/>
              </a:spcBef>
              <a:buNone/>
            </a:pPr>
            <a:endParaRPr lang="ru-RU" sz="4800" b="1" u="sng" dirty="0" smtClean="0">
              <a:latin typeface="Times New Roman" panose="02020603050405020304" pitchFamily="18" charset="0"/>
              <a:cs typeface="Times New Roman" panose="02020603050405020304" pitchFamily="18" charset="0"/>
            </a:endParaRPr>
          </a:p>
          <a:p>
            <a:pPr marL="0" indent="0" algn="ctr">
              <a:lnSpc>
                <a:spcPct val="120000"/>
              </a:lnSpc>
              <a:spcBef>
                <a:spcPts val="200"/>
              </a:spcBef>
              <a:buNone/>
            </a:pPr>
            <a:endParaRPr lang="ru-RU" sz="4800" b="1" u="sng" dirty="0">
              <a:latin typeface="Times New Roman" panose="02020603050405020304" pitchFamily="18" charset="0"/>
              <a:cs typeface="Times New Roman" panose="02020603050405020304" pitchFamily="18" charset="0"/>
            </a:endParaRPr>
          </a:p>
          <a:p>
            <a:pPr marL="0" indent="0" algn="ctr">
              <a:lnSpc>
                <a:spcPct val="120000"/>
              </a:lnSpc>
              <a:spcBef>
                <a:spcPts val="200"/>
              </a:spcBef>
              <a:buNone/>
            </a:pPr>
            <a:endParaRPr lang="ru-RU" sz="4800" b="1" u="sng" dirty="0" smtClean="0">
              <a:latin typeface="Times New Roman" panose="02020603050405020304" pitchFamily="18" charset="0"/>
              <a:cs typeface="Times New Roman" panose="02020603050405020304" pitchFamily="18" charset="0"/>
            </a:endParaRPr>
          </a:p>
          <a:p>
            <a:pPr marL="0" indent="0" algn="ctr">
              <a:lnSpc>
                <a:spcPct val="120000"/>
              </a:lnSpc>
              <a:spcBef>
                <a:spcPts val="200"/>
              </a:spcBef>
              <a:buNone/>
            </a:pPr>
            <a:endParaRPr lang="ru-RU" sz="4800" b="1" u="sng" dirty="0">
              <a:latin typeface="Times New Roman" panose="02020603050405020304" pitchFamily="18" charset="0"/>
              <a:cs typeface="Times New Roman" panose="02020603050405020304" pitchFamily="18" charset="0"/>
            </a:endParaRPr>
          </a:p>
          <a:p>
            <a:pPr marL="0" indent="0" algn="ctr">
              <a:lnSpc>
                <a:spcPct val="120000"/>
              </a:lnSpc>
              <a:spcBef>
                <a:spcPts val="200"/>
              </a:spcBef>
              <a:buNone/>
            </a:pPr>
            <a:endParaRPr lang="ru-RU" sz="4800" b="1" u="sng" dirty="0" smtClean="0">
              <a:latin typeface="Times New Roman" panose="02020603050405020304" pitchFamily="18" charset="0"/>
              <a:cs typeface="Times New Roman" panose="02020603050405020304" pitchFamily="18" charset="0"/>
            </a:endParaRPr>
          </a:p>
          <a:p>
            <a:pPr marL="0" indent="0" algn="ctr">
              <a:lnSpc>
                <a:spcPct val="120000"/>
              </a:lnSpc>
              <a:spcBef>
                <a:spcPts val="200"/>
              </a:spcBef>
              <a:buNone/>
            </a:pPr>
            <a:r>
              <a:rPr lang="ru-RU" sz="4800" b="1" u="sng" dirty="0" smtClean="0">
                <a:latin typeface="Times New Roman" panose="02020603050405020304" pitchFamily="18" charset="0"/>
                <a:cs typeface="Times New Roman" panose="02020603050405020304" pitchFamily="18" charset="0"/>
              </a:rPr>
              <a:t>Действия </a:t>
            </a:r>
            <a:r>
              <a:rPr lang="ru-RU" sz="4800" b="1" u="sng" dirty="0">
                <a:latin typeface="Times New Roman" panose="02020603050405020304" pitchFamily="18" charset="0"/>
                <a:cs typeface="Times New Roman" panose="02020603050405020304" pitchFamily="18" charset="0"/>
              </a:rPr>
              <a:t>граждан при нахождении на пассажирских </a:t>
            </a:r>
            <a:r>
              <a:rPr lang="ru-RU" sz="4800" b="1" u="sng" dirty="0" smtClean="0">
                <a:latin typeface="Times New Roman" panose="02020603050405020304" pitchFamily="18" charset="0"/>
                <a:cs typeface="Times New Roman" panose="02020603050405020304" pitchFamily="18" charset="0"/>
              </a:rPr>
              <a:t>платформах:</a:t>
            </a:r>
          </a:p>
          <a:p>
            <a:pPr marL="0" indent="0" algn="ctr">
              <a:lnSpc>
                <a:spcPct val="120000"/>
              </a:lnSpc>
              <a:spcBef>
                <a:spcPts val="200"/>
              </a:spcBef>
              <a:buNone/>
            </a:pPr>
            <a:endParaRPr lang="ru-RU" sz="4800" b="1" u="sng" dirty="0" smtClean="0">
              <a:latin typeface="Times New Roman" panose="02020603050405020304" pitchFamily="18" charset="0"/>
              <a:cs typeface="Times New Roman" panose="02020603050405020304" pitchFamily="18" charset="0"/>
            </a:endParaRPr>
          </a:p>
          <a:p>
            <a:pPr marL="361950" indent="-180975" algn="just">
              <a:lnSpc>
                <a:spcPct val="120000"/>
              </a:lnSpc>
              <a:spcBef>
                <a:spcPts val="0"/>
              </a:spcBef>
              <a:buFont typeface="Wingdings" panose="05000000000000000000" pitchFamily="2" charset="2"/>
              <a:buChar char="Ø"/>
            </a:pPr>
            <a:r>
              <a:rPr lang="ru-RU" sz="4800" i="1" dirty="0" smtClean="0">
                <a:latin typeface="Times New Roman" panose="02020603050405020304" pitchFamily="18" charset="0"/>
                <a:cs typeface="Times New Roman" panose="02020603050405020304" pitchFamily="18" charset="0"/>
              </a:rPr>
              <a:t>не </a:t>
            </a:r>
            <a:r>
              <a:rPr lang="ru-RU" sz="4800" i="1" dirty="0">
                <a:latin typeface="Times New Roman" panose="02020603050405020304" pitchFamily="18" charset="0"/>
                <a:cs typeface="Times New Roman" panose="02020603050405020304" pitchFamily="18" charset="0"/>
              </a:rPr>
              <a:t>создавать помех для движения железнодорожного </a:t>
            </a:r>
            <a:r>
              <a:rPr lang="ru-RU" sz="4800" i="1" dirty="0" smtClean="0">
                <a:latin typeface="Times New Roman" panose="02020603050405020304" pitchFamily="18" charset="0"/>
                <a:cs typeface="Times New Roman" panose="02020603050405020304" pitchFamily="18" charset="0"/>
              </a:rPr>
              <a:t>подвижного </a:t>
            </a:r>
            <a:r>
              <a:rPr lang="ru-RU" sz="4800" i="1" dirty="0">
                <a:latin typeface="Times New Roman" panose="02020603050405020304" pitchFamily="18" charset="0"/>
                <a:cs typeface="Times New Roman" panose="02020603050405020304" pitchFamily="18" charset="0"/>
              </a:rPr>
              <a:t>состава</a:t>
            </a:r>
            <a:r>
              <a:rPr lang="ru-RU" sz="4800" i="1" dirty="0" smtClean="0">
                <a:latin typeface="Times New Roman" panose="02020603050405020304" pitchFamily="18" charset="0"/>
                <a:cs typeface="Times New Roman" panose="02020603050405020304" pitchFamily="18" charset="0"/>
              </a:rPr>
              <a:t>;</a:t>
            </a:r>
          </a:p>
          <a:p>
            <a:pPr marL="361950" indent="-180975" algn="just">
              <a:lnSpc>
                <a:spcPct val="120000"/>
              </a:lnSpc>
              <a:spcBef>
                <a:spcPts val="0"/>
              </a:spcBef>
              <a:buFont typeface="Wingdings" panose="05000000000000000000" pitchFamily="2" charset="2"/>
              <a:buChar char="Ø"/>
            </a:pPr>
            <a:r>
              <a:rPr lang="ru-RU" sz="4800" i="1" dirty="0">
                <a:latin typeface="Times New Roman" panose="02020603050405020304" pitchFamily="18" charset="0"/>
                <a:cs typeface="Times New Roman" panose="02020603050405020304" pitchFamily="18" charset="0"/>
              </a:rPr>
              <a:t>принимать все возможные меры для устранения помех;</a:t>
            </a:r>
          </a:p>
          <a:p>
            <a:pPr marL="361950" indent="-180975" algn="just">
              <a:lnSpc>
                <a:spcPct val="120000"/>
              </a:lnSpc>
              <a:spcBef>
                <a:spcPts val="0"/>
              </a:spcBef>
              <a:buFont typeface="Wingdings" panose="05000000000000000000" pitchFamily="2" charset="2"/>
              <a:buChar char="Ø"/>
            </a:pPr>
            <a:r>
              <a:rPr lang="ru-RU" sz="4800" i="1" dirty="0">
                <a:latin typeface="Times New Roman" panose="02020603050405020304" pitchFamily="18" charset="0"/>
                <a:cs typeface="Times New Roman" panose="02020603050405020304" pitchFamily="18" charset="0"/>
              </a:rPr>
              <a:t>обеспечивать информирование о помехах работников </a:t>
            </a:r>
            <a:r>
              <a:rPr lang="ru-RU" sz="4800" i="1" dirty="0" smtClean="0">
                <a:latin typeface="Times New Roman" panose="02020603050405020304" pitchFamily="18" charset="0"/>
                <a:cs typeface="Times New Roman" panose="02020603050405020304" pitchFamily="18" charset="0"/>
              </a:rPr>
              <a:t>инфраструктур </a:t>
            </a:r>
            <a:r>
              <a:rPr lang="ru-RU" sz="4800" i="1" dirty="0">
                <a:latin typeface="Times New Roman" panose="02020603050405020304" pitchFamily="18" charset="0"/>
                <a:cs typeface="Times New Roman" panose="02020603050405020304" pitchFamily="18" charset="0"/>
              </a:rPr>
              <a:t>железнодорожного транспорта общего </a:t>
            </a:r>
            <a:r>
              <a:rPr lang="ru-RU" sz="4800" i="1" dirty="0" smtClean="0">
                <a:latin typeface="Times New Roman" panose="02020603050405020304" pitchFamily="18" charset="0"/>
                <a:cs typeface="Times New Roman" panose="02020603050405020304" pitchFamily="18" charset="0"/>
              </a:rPr>
              <a:t>пользования </a:t>
            </a:r>
            <a:r>
              <a:rPr lang="ru-RU" sz="4800" i="1" dirty="0">
                <a:latin typeface="Times New Roman" panose="02020603050405020304" pitchFamily="18" charset="0"/>
                <a:cs typeface="Times New Roman" panose="02020603050405020304" pitchFamily="18" charset="0"/>
              </a:rPr>
              <a:t>и железнодорожных путей необщего пользования</a:t>
            </a:r>
            <a:r>
              <a:rPr lang="ru-RU" sz="4800" i="1" dirty="0" smtClean="0">
                <a:latin typeface="Times New Roman" panose="02020603050405020304" pitchFamily="18" charset="0"/>
                <a:cs typeface="Times New Roman" panose="02020603050405020304" pitchFamily="18" charset="0"/>
              </a:rPr>
              <a:t>;</a:t>
            </a:r>
          </a:p>
          <a:p>
            <a:pPr marL="361950" indent="-180975" algn="just">
              <a:lnSpc>
                <a:spcPct val="120000"/>
              </a:lnSpc>
              <a:spcBef>
                <a:spcPts val="0"/>
              </a:spcBef>
              <a:buFont typeface="Wingdings" panose="05000000000000000000" pitchFamily="2" charset="2"/>
              <a:buChar char="Ø"/>
            </a:pPr>
            <a:r>
              <a:rPr lang="ru-RU" sz="4800" i="1" dirty="0">
                <a:latin typeface="Times New Roman" panose="02020603050405020304" pitchFamily="18" charset="0"/>
                <a:cs typeface="Times New Roman" panose="02020603050405020304" pitchFamily="18" charset="0"/>
              </a:rPr>
              <a:t>отходить на расстояние, при котором исключается </a:t>
            </a:r>
            <a:r>
              <a:rPr lang="ru-RU" sz="4800" i="1" dirty="0" smtClean="0">
                <a:latin typeface="Times New Roman" panose="02020603050405020304" pitchFamily="18" charset="0"/>
                <a:cs typeface="Times New Roman" panose="02020603050405020304" pitchFamily="18" charset="0"/>
              </a:rPr>
              <a:t>воздействие </a:t>
            </a:r>
            <a:r>
              <a:rPr lang="ru-RU" sz="4800" i="1" dirty="0">
                <a:latin typeface="Times New Roman" panose="02020603050405020304" pitchFamily="18" charset="0"/>
                <a:cs typeface="Times New Roman" panose="02020603050405020304" pitchFamily="18" charset="0"/>
              </a:rPr>
              <a:t>воздушного потока, возникающего при приближении железнодорожного подвижного состава</a:t>
            </a:r>
            <a:r>
              <a:rPr lang="ru-RU" sz="4800" i="1" dirty="0" smtClean="0">
                <a:latin typeface="Times New Roman" panose="02020603050405020304" pitchFamily="18" charset="0"/>
                <a:cs typeface="Times New Roman" panose="02020603050405020304" pitchFamily="18" charset="0"/>
              </a:rPr>
              <a:t>;</a:t>
            </a:r>
          </a:p>
          <a:p>
            <a:pPr marL="361950" indent="-180975" algn="just">
              <a:lnSpc>
                <a:spcPct val="120000"/>
              </a:lnSpc>
              <a:spcBef>
                <a:spcPts val="0"/>
              </a:spcBef>
              <a:buFont typeface="Wingdings" panose="05000000000000000000" pitchFamily="2" charset="2"/>
              <a:buChar char="Ø"/>
            </a:pPr>
            <a:r>
              <a:rPr lang="ru-RU" sz="4800" i="1" dirty="0">
                <a:latin typeface="Times New Roman" panose="02020603050405020304" pitchFamily="18" charset="0"/>
                <a:cs typeface="Times New Roman" panose="02020603050405020304" pitchFamily="18" charset="0"/>
              </a:rPr>
              <a:t>подать сигнал возможным способом в случаях возникновения ситуации, требующей экстренной остановки железнодорожного подвижного состава</a:t>
            </a:r>
            <a:r>
              <a:rPr lang="ru-RU" sz="4800" i="1" dirty="0" smtClean="0">
                <a:latin typeface="Times New Roman" panose="02020603050405020304" pitchFamily="18" charset="0"/>
                <a:cs typeface="Times New Roman" panose="02020603050405020304" pitchFamily="18" charset="0"/>
              </a:rPr>
              <a:t>;</a:t>
            </a:r>
          </a:p>
          <a:p>
            <a:pPr marL="361950" indent="-180975" algn="just">
              <a:lnSpc>
                <a:spcPct val="120000"/>
              </a:lnSpc>
              <a:spcBef>
                <a:spcPts val="0"/>
              </a:spcBef>
              <a:buFont typeface="Wingdings" panose="05000000000000000000" pitchFamily="2" charset="2"/>
              <a:buChar char="Ø"/>
            </a:pPr>
            <a:r>
              <a:rPr lang="ru-RU" sz="4800" i="1" dirty="0">
                <a:latin typeface="Times New Roman" panose="02020603050405020304" pitchFamily="18" charset="0"/>
                <a:cs typeface="Times New Roman" panose="02020603050405020304" pitchFamily="18" charset="0"/>
              </a:rPr>
              <a:t>информировать о посторонних и (или) забытых предметах, при возможности, работников инфраструктуры железнодорожного транспорта общего пользования и (или) железнодорожных путей необщего пользования.</a:t>
            </a:r>
          </a:p>
          <a:p>
            <a:pPr marL="0" indent="0" algn="just">
              <a:lnSpc>
                <a:spcPct val="120000"/>
              </a:lnSpc>
              <a:spcBef>
                <a:spcPts val="200"/>
              </a:spcBef>
              <a:buNone/>
            </a:pPr>
            <a:endParaRPr lang="ru-RU" sz="4800" dirty="0" smtClean="0">
              <a:latin typeface="Times New Roman" panose="02020603050405020304" pitchFamily="18" charset="0"/>
              <a:cs typeface="Times New Roman" panose="02020603050405020304" pitchFamily="18" charset="0"/>
            </a:endParaRPr>
          </a:p>
          <a:p>
            <a:pPr marL="0" indent="0" algn="just">
              <a:lnSpc>
                <a:spcPct val="120000"/>
              </a:lnSpc>
              <a:spcBef>
                <a:spcPts val="200"/>
              </a:spcBef>
              <a:buNone/>
            </a:pPr>
            <a:endParaRPr lang="ru-RU" sz="4800" dirty="0"/>
          </a:p>
          <a:p>
            <a:pPr marL="0" indent="0" algn="just">
              <a:lnSpc>
                <a:spcPct val="120000"/>
              </a:lnSpc>
              <a:spcBef>
                <a:spcPts val="200"/>
              </a:spcBef>
              <a:spcAft>
                <a:spcPts val="200"/>
              </a:spcAft>
              <a:buNone/>
            </a:pPr>
            <a:endParaRPr lang="ru-RU" sz="4800" dirty="0" smtClean="0"/>
          </a:p>
          <a:p>
            <a:pPr marL="0" indent="0" algn="just">
              <a:lnSpc>
                <a:spcPct val="120000"/>
              </a:lnSpc>
              <a:spcBef>
                <a:spcPts val="200"/>
              </a:spcBef>
              <a:spcAft>
                <a:spcPts val="200"/>
              </a:spcAft>
              <a:buNone/>
            </a:pPr>
            <a:endParaRPr lang="ru-RU" sz="4800" dirty="0"/>
          </a:p>
          <a:p>
            <a:pPr marL="0" indent="0" algn="just">
              <a:lnSpc>
                <a:spcPct val="120000"/>
              </a:lnSpc>
              <a:spcBef>
                <a:spcPts val="200"/>
              </a:spcBef>
              <a:spcAft>
                <a:spcPts val="200"/>
              </a:spcAft>
              <a:buNone/>
            </a:pPr>
            <a:endParaRPr lang="ru-RU" sz="4800" dirty="0" smtClean="0"/>
          </a:p>
          <a:p>
            <a:pPr marL="0" indent="0" algn="just">
              <a:lnSpc>
                <a:spcPct val="120000"/>
              </a:lnSpc>
              <a:spcBef>
                <a:spcPts val="200"/>
              </a:spcBef>
              <a:spcAft>
                <a:spcPts val="200"/>
              </a:spcAft>
              <a:buNone/>
            </a:pPr>
            <a:endParaRPr lang="ru-RU" sz="4800" dirty="0" smtClean="0"/>
          </a:p>
          <a:p>
            <a:pPr marL="0" indent="0" algn="ctr">
              <a:lnSpc>
                <a:spcPct val="120000"/>
              </a:lnSpc>
              <a:spcBef>
                <a:spcPts val="200"/>
              </a:spcBef>
              <a:spcAft>
                <a:spcPts val="200"/>
              </a:spcAft>
              <a:buNone/>
            </a:pPr>
            <a:endParaRPr lang="ru-RU" sz="4800" b="1" u="sng" dirty="0" smtClean="0"/>
          </a:p>
          <a:p>
            <a:pPr algn="just">
              <a:spcBef>
                <a:spcPts val="500"/>
              </a:spcBef>
              <a:buFont typeface="Wingdings" panose="05000000000000000000" pitchFamily="2" charset="2"/>
              <a:buChar char="Ø"/>
            </a:pPr>
            <a:endParaRPr lang="ru-RU" sz="4800" dirty="0"/>
          </a:p>
          <a:p>
            <a:pPr algn="just">
              <a:spcBef>
                <a:spcPts val="0"/>
              </a:spcBef>
            </a:pPr>
            <a:endParaRPr lang="ru-RU" sz="4800" dirty="0" smtClean="0"/>
          </a:p>
          <a:p>
            <a:pPr marL="0" indent="0" algn="just">
              <a:spcBef>
                <a:spcPts val="0"/>
              </a:spcBef>
              <a:buNone/>
            </a:pPr>
            <a:endParaRPr lang="ru-RU" sz="4800" dirty="0"/>
          </a:p>
          <a:p>
            <a:pPr marL="0" indent="0" algn="just">
              <a:spcBef>
                <a:spcPts val="0"/>
              </a:spcBef>
              <a:buNone/>
            </a:pPr>
            <a:endParaRPr lang="ru-RU" sz="4800" dirty="0">
              <a:latin typeface="Times New Roman" panose="02020603050405020304" pitchFamily="18" charset="0"/>
              <a:cs typeface="Times New Roman" panose="02020603050405020304" pitchFamily="18" charset="0"/>
            </a:endParaRPr>
          </a:p>
          <a:p>
            <a:pPr marL="0" indent="0" algn="just">
              <a:spcBef>
                <a:spcPts val="0"/>
              </a:spcBef>
              <a:buNone/>
            </a:pPr>
            <a:endParaRPr lang="ru-RU" sz="4800" dirty="0" smtClean="0">
              <a:latin typeface="Times New Roman" panose="02020603050405020304" pitchFamily="18" charset="0"/>
              <a:cs typeface="Times New Roman" panose="02020603050405020304" pitchFamily="18" charset="0"/>
            </a:endParaRPr>
          </a:p>
          <a:p>
            <a:pPr marL="0" indent="0" algn="just">
              <a:buNone/>
            </a:pPr>
            <a:r>
              <a:rPr lang="ru-RU" sz="4800" dirty="0" smtClean="0"/>
              <a:t> </a:t>
            </a:r>
            <a:endParaRPr lang="ru-RU" sz="4800" dirty="0">
              <a:latin typeface="Times New Roman" panose="02020603050405020304" pitchFamily="18" charset="0"/>
              <a:cs typeface="Times New Roman" panose="02020603050405020304" pitchFamily="18" charset="0"/>
            </a:endParaRPr>
          </a:p>
          <a:p>
            <a:pPr marL="0" indent="0">
              <a:buNone/>
            </a:pPr>
            <a:endParaRPr lang="ru-RU" dirty="0"/>
          </a:p>
        </p:txBody>
      </p:sp>
      <p:sp>
        <p:nvSpPr>
          <p:cNvPr id="6" name="Заголовок 1"/>
          <p:cNvSpPr txBox="1">
            <a:spLocks/>
          </p:cNvSpPr>
          <p:nvPr/>
        </p:nvSpPr>
        <p:spPr>
          <a:xfrm>
            <a:off x="1133100" y="238124"/>
            <a:ext cx="10525360" cy="542925"/>
          </a:xfrm>
          <a:prstGeom prst="rect">
            <a:avLst/>
          </a:prstGeom>
          <a:effectLst>
            <a:outerShdw blurRad="50800" dist="38100" algn="l" rotWithShape="0">
              <a:prstClr val="black">
                <a:alpha val="40000"/>
              </a:prstClr>
            </a:outerShdw>
          </a:effectLst>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spcBef>
                <a:spcPts val="0"/>
              </a:spcBef>
            </a:pPr>
            <a:r>
              <a:rPr lang="ru-RU" sz="2400" b="1" dirty="0" smtClean="0">
                <a:solidFill>
                  <a:schemeClr val="accent1"/>
                </a:solidFill>
                <a:latin typeface="+mn-lt"/>
              </a:rPr>
              <a:t>Основные правила поведения на железной дороге</a:t>
            </a:r>
            <a:r>
              <a:rPr lang="ru-RU" sz="2000" dirty="0" smtClean="0">
                <a:solidFill>
                  <a:schemeClr val="accent1"/>
                </a:solidFill>
                <a:latin typeface="Sitka Text" panose="02000505000000020004" pitchFamily="2" charset="0"/>
              </a:rPr>
              <a:t/>
            </a:r>
            <a:br>
              <a:rPr lang="ru-RU" sz="2000" dirty="0" smtClean="0">
                <a:solidFill>
                  <a:schemeClr val="accent1"/>
                </a:solidFill>
                <a:latin typeface="Sitka Text" panose="02000505000000020004" pitchFamily="2" charset="0"/>
              </a:rPr>
            </a:br>
            <a:endParaRPr lang="ru-RU" sz="1400" dirty="0">
              <a:solidFill>
                <a:schemeClr val="accent1"/>
              </a:solidFill>
              <a:latin typeface="Trebuchet MS" panose="020B0603020202020204" pitchFamily="34" charset="0"/>
            </a:endParaRPr>
          </a:p>
        </p:txBody>
      </p:sp>
      <p:pic>
        <p:nvPicPr>
          <p:cNvPr id="7" name="Объект 8"/>
          <p:cNvPicPr>
            <a:picLocks noGrp="1" noChangeAspect="1"/>
          </p:cNvPicPr>
          <p:nvPr>
            <p:ph sz="half" idx="4294967295"/>
          </p:nvPr>
        </p:nvPicPr>
        <p:blipFill>
          <a:blip r:embed="rId2" cstate="print">
            <a:extLst>
              <a:ext uri="{28A0092B-C50C-407E-A947-70E740481C1C}">
                <a14:useLocalDpi xmlns:a14="http://schemas.microsoft.com/office/drawing/2010/main" val="0"/>
              </a:ext>
            </a:extLst>
          </a:blip>
          <a:stretch>
            <a:fillRect/>
          </a:stretch>
        </p:blipFill>
        <p:spPr>
          <a:xfrm>
            <a:off x="6400800" y="4962524"/>
            <a:ext cx="4766733" cy="1874837"/>
          </a:xfrm>
          <a:effectLst>
            <a:softEdge rad="63500"/>
          </a:effectLst>
        </p:spPr>
      </p:pic>
    </p:spTree>
    <p:extLst>
      <p:ext uri="{BB962C8B-B14F-4D97-AF65-F5344CB8AC3E}">
        <p14:creationId xmlns:p14="http://schemas.microsoft.com/office/powerpoint/2010/main" val="9262416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6" y="68826"/>
            <a:ext cx="7809604" cy="537566"/>
          </a:xfrm>
          <a:effectLst>
            <a:outerShdw blurRad="50800" dist="38100" algn="l" rotWithShape="0">
              <a:prstClr val="black">
                <a:alpha val="40000"/>
              </a:prstClr>
            </a:outerShdw>
          </a:effectLst>
          <a:scene3d>
            <a:camera prst="orthographicFront"/>
            <a:lightRig rig="threePt" dir="t"/>
          </a:scene3d>
          <a:sp3d>
            <a:bevelB w="165100" prst="coolSlant"/>
          </a:sp3d>
        </p:spPr>
        <p:txBody>
          <a:bodyPr>
            <a:noAutofit/>
          </a:bodyPr>
          <a:lstStyle/>
          <a:p>
            <a:pPr algn="ctr"/>
            <a:r>
              <a:rPr lang="ru-RU" sz="2400" b="1" dirty="0" smtClean="0">
                <a:solidFill>
                  <a:srgbClr val="C00000"/>
                </a:solidFill>
                <a:latin typeface="+mn-lt"/>
              </a:rPr>
              <a:t>Категорически запрещается</a:t>
            </a:r>
            <a:r>
              <a:rPr lang="ru-RU" sz="2800" b="1" dirty="0" smtClean="0">
                <a:solidFill>
                  <a:srgbClr val="C00000"/>
                </a:solidFill>
              </a:rPr>
              <a:t>:</a:t>
            </a:r>
            <a:r>
              <a:rPr lang="ru-RU" sz="2800" b="1" dirty="0">
                <a:solidFill>
                  <a:srgbClr val="C00000"/>
                </a:solidFill>
              </a:rPr>
              <a:t/>
            </a:r>
            <a:br>
              <a:rPr lang="ru-RU" sz="2800" b="1" dirty="0">
                <a:solidFill>
                  <a:srgbClr val="C00000"/>
                </a:solidFill>
              </a:rPr>
            </a:br>
            <a:endParaRPr lang="ru-RU" sz="2800" b="1" dirty="0">
              <a:solidFill>
                <a:srgbClr val="C00000"/>
              </a:solidFill>
            </a:endParaRPr>
          </a:p>
        </p:txBody>
      </p:sp>
      <p:sp>
        <p:nvSpPr>
          <p:cNvPr id="3" name="Объект 2"/>
          <p:cNvSpPr>
            <a:spLocks noGrp="1"/>
          </p:cNvSpPr>
          <p:nvPr>
            <p:ph idx="1"/>
          </p:nvPr>
        </p:nvSpPr>
        <p:spPr>
          <a:xfrm>
            <a:off x="904876" y="698090"/>
            <a:ext cx="10262658" cy="5722375"/>
          </a:xfrm>
        </p:spPr>
        <p:txBody>
          <a:bodyPr>
            <a:normAutofit fontScale="70000" lnSpcReduction="20000"/>
          </a:bodyPr>
          <a:lstStyle/>
          <a:p>
            <a:pPr marL="0" indent="361950" algn="just">
              <a:spcBef>
                <a:spcPts val="500"/>
              </a:spcBef>
            </a:pPr>
            <a:r>
              <a:rPr lang="ru-RU" sz="2000" i="1" dirty="0" smtClean="0">
                <a:latin typeface="Times New Roman" panose="02020603050405020304" pitchFamily="18" charset="0"/>
                <a:cs typeface="Times New Roman" panose="02020603050405020304" pitchFamily="18" charset="0"/>
              </a:rPr>
              <a:t>подлезать </a:t>
            </a:r>
            <a:r>
              <a:rPr lang="ru-RU" sz="2000" i="1" dirty="0">
                <a:latin typeface="Times New Roman" panose="02020603050405020304" pitchFamily="18" charset="0"/>
                <a:cs typeface="Times New Roman" panose="02020603050405020304" pitchFamily="18" charset="0"/>
              </a:rPr>
              <a:t>под пассажирскими платформами и железнодорожным подвижным составом;</a:t>
            </a:r>
          </a:p>
          <a:p>
            <a:pPr marL="0" indent="361950" algn="just">
              <a:spcBef>
                <a:spcPts val="500"/>
              </a:spcBef>
            </a:pPr>
            <a:r>
              <a:rPr lang="ru-RU" sz="2000" i="1" dirty="0">
                <a:latin typeface="Times New Roman" panose="02020603050405020304" pitchFamily="18" charset="0"/>
                <a:cs typeface="Times New Roman" panose="02020603050405020304" pitchFamily="18" charset="0"/>
              </a:rPr>
              <a:t>перелезать через </a:t>
            </a:r>
            <a:r>
              <a:rPr lang="ru-RU" sz="2000" i="1" dirty="0" err="1">
                <a:latin typeface="Times New Roman" panose="02020603050405020304" pitchFamily="18" charset="0"/>
                <a:cs typeface="Times New Roman" panose="02020603050405020304" pitchFamily="18" charset="0"/>
              </a:rPr>
              <a:t>автосцепные</a:t>
            </a:r>
            <a:r>
              <a:rPr lang="ru-RU" sz="2000" i="1" dirty="0">
                <a:latin typeface="Times New Roman" panose="02020603050405020304" pitchFamily="18" charset="0"/>
                <a:cs typeface="Times New Roman" panose="02020603050405020304" pitchFamily="18" charset="0"/>
              </a:rPr>
              <a:t> устройства между вагонами;</a:t>
            </a:r>
          </a:p>
          <a:p>
            <a:pPr marL="0" indent="361950" algn="just">
              <a:spcBef>
                <a:spcPts val="500"/>
              </a:spcBef>
            </a:pPr>
            <a:r>
              <a:rPr lang="ru-RU" sz="2000" i="1" dirty="0">
                <a:latin typeface="Times New Roman" panose="02020603050405020304" pitchFamily="18" charset="0"/>
                <a:cs typeface="Times New Roman" panose="02020603050405020304" pitchFamily="18" charset="0"/>
              </a:rPr>
              <a:t>заходить за ограничительную линию у края пассажирской платформы;</a:t>
            </a:r>
          </a:p>
          <a:p>
            <a:pPr marL="0" indent="361950" algn="just">
              <a:spcBef>
                <a:spcPts val="500"/>
              </a:spcBef>
            </a:pPr>
            <a:r>
              <a:rPr lang="ru-RU" sz="2000" i="1" dirty="0">
                <a:latin typeface="Times New Roman" panose="02020603050405020304" pitchFamily="18" charset="0"/>
                <a:cs typeface="Times New Roman" panose="02020603050405020304" pitchFamily="18" charset="0"/>
              </a:rPr>
              <a:t>бежать по пассажирской платформе рядом с прибывающим или отправляющимся поездом;</a:t>
            </a:r>
          </a:p>
          <a:p>
            <a:pPr marL="0" indent="361950" algn="just">
              <a:spcBef>
                <a:spcPts val="500"/>
              </a:spcBef>
            </a:pPr>
            <a:r>
              <a:rPr lang="ru-RU" sz="2000" i="1" dirty="0">
                <a:latin typeface="Times New Roman" panose="02020603050405020304" pitchFamily="18" charset="0"/>
                <a:cs typeface="Times New Roman" panose="02020603050405020304" pitchFamily="18" charset="0"/>
              </a:rPr>
              <a:t>устраивать различные подвижные игры;</a:t>
            </a:r>
          </a:p>
          <a:p>
            <a:pPr marL="0" indent="361950" algn="just">
              <a:spcBef>
                <a:spcPts val="500"/>
              </a:spcBef>
            </a:pPr>
            <a:r>
              <a:rPr lang="ru-RU" sz="2000" i="1" dirty="0">
                <a:latin typeface="Times New Roman" panose="02020603050405020304" pitchFamily="18" charset="0"/>
                <a:cs typeface="Times New Roman" panose="02020603050405020304" pitchFamily="18" charset="0"/>
              </a:rPr>
              <a:t>оставлять детей без присмотра (гражданам с детьми);</a:t>
            </a:r>
          </a:p>
          <a:p>
            <a:pPr marL="0" indent="361950" algn="just">
              <a:spcBef>
                <a:spcPts val="500"/>
              </a:spcBef>
            </a:pPr>
            <a:r>
              <a:rPr lang="ru-RU" sz="2000" i="1" dirty="0">
                <a:latin typeface="Times New Roman" panose="02020603050405020304" pitchFamily="18" charset="0"/>
                <a:cs typeface="Times New Roman" panose="02020603050405020304" pitchFamily="18" charset="0"/>
              </a:rPr>
              <a:t>прыгать с пассажирской платформы на железнодорожные пути;</a:t>
            </a:r>
          </a:p>
          <a:p>
            <a:pPr marL="0" indent="361950" algn="just">
              <a:spcBef>
                <a:spcPts val="500"/>
              </a:spcBef>
            </a:pPr>
            <a:r>
              <a:rPr lang="ru-RU" sz="2000" i="1" dirty="0">
                <a:latin typeface="Times New Roman" panose="02020603050405020304" pitchFamily="18" charset="0"/>
                <a:cs typeface="Times New Roman" panose="02020603050405020304" pitchFamily="18" charset="0"/>
              </a:rPr>
              <a:t>проходить по железнодорожному переезду при запрещающем сигнале светофора переездной сигнализации независимо </a:t>
            </a:r>
            <a:r>
              <a:rPr lang="ru-RU" sz="2000" i="1" dirty="0" smtClean="0">
                <a:latin typeface="Times New Roman" panose="02020603050405020304" pitchFamily="18" charset="0"/>
                <a:cs typeface="Times New Roman" panose="02020603050405020304" pitchFamily="18" charset="0"/>
              </a:rPr>
              <a:t/>
            </a:r>
            <a:br>
              <a:rPr lang="ru-RU" sz="2000" i="1" dirty="0" smtClean="0">
                <a:latin typeface="Times New Roman" panose="02020603050405020304" pitchFamily="18" charset="0"/>
                <a:cs typeface="Times New Roman" panose="02020603050405020304" pitchFamily="18" charset="0"/>
              </a:rPr>
            </a:br>
            <a:r>
              <a:rPr lang="ru-RU" sz="2000" i="1" dirty="0" smtClean="0">
                <a:latin typeface="Times New Roman" panose="02020603050405020304" pitchFamily="18" charset="0"/>
                <a:cs typeface="Times New Roman" panose="02020603050405020304" pitchFamily="18" charset="0"/>
              </a:rPr>
              <a:t>от </a:t>
            </a:r>
            <a:r>
              <a:rPr lang="ru-RU" sz="2000" i="1" dirty="0">
                <a:latin typeface="Times New Roman" panose="02020603050405020304" pitchFamily="18" charset="0"/>
                <a:cs typeface="Times New Roman" panose="02020603050405020304" pitchFamily="18" charset="0"/>
              </a:rPr>
              <a:t>положения и наличия шлагбаума;</a:t>
            </a:r>
          </a:p>
          <a:p>
            <a:pPr marL="0" indent="361950" algn="just">
              <a:spcBef>
                <a:spcPts val="500"/>
              </a:spcBef>
            </a:pPr>
            <a:r>
              <a:rPr lang="ru-RU" sz="2000" i="1" dirty="0">
                <a:latin typeface="Times New Roman" panose="02020603050405020304" pitchFamily="18" charset="0"/>
                <a:cs typeface="Times New Roman" panose="02020603050405020304" pitchFamily="18" charset="0"/>
              </a:rPr>
              <a:t>подниматься на опоры и специальные конструкции контактной сети и воздушных линий и искусственных сооружений;</a:t>
            </a:r>
          </a:p>
          <a:p>
            <a:pPr marL="0" indent="361950" algn="just">
              <a:spcBef>
                <a:spcPts val="500"/>
              </a:spcBef>
            </a:pPr>
            <a:r>
              <a:rPr lang="ru-RU" sz="2000" i="1" dirty="0">
                <a:latin typeface="Times New Roman" panose="02020603050405020304" pitchFamily="18" charset="0"/>
                <a:cs typeface="Times New Roman" panose="02020603050405020304" pitchFamily="18" charset="0"/>
              </a:rPr>
              <a:t>прикасаться к проводам, идущим от опор и специальных конструкций контактной сети и воздушных линий электропередачи;</a:t>
            </a:r>
          </a:p>
          <a:p>
            <a:pPr marL="0" indent="361950" algn="just">
              <a:spcBef>
                <a:spcPts val="500"/>
              </a:spcBef>
            </a:pPr>
            <a:r>
              <a:rPr lang="ru-RU" sz="2000" i="1" dirty="0">
                <a:latin typeface="Times New Roman" panose="02020603050405020304" pitchFamily="18" charset="0"/>
                <a:cs typeface="Times New Roman" panose="02020603050405020304" pitchFamily="18" charset="0"/>
              </a:rPr>
              <a:t>приближаться к оборванным проводам;</a:t>
            </a:r>
          </a:p>
          <a:p>
            <a:pPr marL="0" indent="361950" algn="just">
              <a:spcBef>
                <a:spcPts val="500"/>
              </a:spcBef>
            </a:pPr>
            <a:r>
              <a:rPr lang="ru-RU" sz="2000" i="1" dirty="0">
                <a:latin typeface="Times New Roman" panose="02020603050405020304" pitchFamily="18" charset="0"/>
                <a:cs typeface="Times New Roman" panose="02020603050405020304" pitchFamily="18" charset="0"/>
              </a:rPr>
              <a:t>находиться в состоянии алкогольного, токсического или наркотического опьянения;</a:t>
            </a:r>
          </a:p>
          <a:p>
            <a:pPr marL="0" indent="361950" algn="just">
              <a:spcBef>
                <a:spcPts val="500"/>
              </a:spcBef>
            </a:pPr>
            <a:r>
              <a:rPr lang="ru-RU" sz="2000" i="1" dirty="0">
                <a:latin typeface="Times New Roman" panose="02020603050405020304" pitchFamily="18" charset="0"/>
                <a:cs typeface="Times New Roman" panose="02020603050405020304" pitchFamily="18" charset="0"/>
              </a:rPr>
              <a:t>повреждать объекты инфраструктуры железнодорожного транспорта общего пользования и (или) железнодорожных путей необщего пользования;</a:t>
            </a:r>
          </a:p>
          <a:p>
            <a:pPr marL="0" indent="361950" algn="just">
              <a:spcBef>
                <a:spcPts val="500"/>
              </a:spcBef>
            </a:pPr>
            <a:r>
              <a:rPr lang="ru-RU" sz="2000" i="1" dirty="0">
                <a:latin typeface="Times New Roman" panose="02020603050405020304" pitchFamily="18" charset="0"/>
                <a:cs typeface="Times New Roman" panose="02020603050405020304" pitchFamily="18" charset="0"/>
              </a:rPr>
              <a:t>повреждать, загрязнять, загораживать, снимать, самостоятельно устанавливать знаки, указатели или иные носители информации;</a:t>
            </a:r>
          </a:p>
          <a:p>
            <a:pPr marL="0" indent="361950" algn="just">
              <a:spcBef>
                <a:spcPts val="500"/>
              </a:spcBef>
            </a:pPr>
            <a:r>
              <a:rPr lang="ru-RU" sz="2000" i="1" dirty="0">
                <a:latin typeface="Times New Roman" panose="02020603050405020304" pitchFamily="18" charset="0"/>
                <a:cs typeface="Times New Roman" panose="02020603050405020304" pitchFamily="18" charset="0"/>
              </a:rPr>
              <a:t>оставлять на железнодорожных путях вещи;</a:t>
            </a:r>
          </a:p>
          <a:p>
            <a:pPr marL="0" indent="361950" algn="just">
              <a:spcBef>
                <a:spcPts val="500"/>
              </a:spcBef>
            </a:pPr>
            <a:r>
              <a:rPr lang="ru-RU" sz="2000" i="1" dirty="0">
                <a:latin typeface="Times New Roman" panose="02020603050405020304" pitchFamily="18" charset="0"/>
                <a:cs typeface="Times New Roman" panose="02020603050405020304" pitchFamily="18" charset="0"/>
              </a:rPr>
              <a:t>иметь при себе предметы, которые без соответствующей упаковки или чехлов могут травмировать граждан;</a:t>
            </a:r>
          </a:p>
          <a:p>
            <a:pPr marL="0" indent="361950" algn="just">
              <a:spcBef>
                <a:spcPts val="500"/>
              </a:spcBef>
            </a:pPr>
            <a:r>
              <a:rPr lang="ru-RU" sz="2000" i="1" dirty="0">
                <a:latin typeface="Times New Roman" panose="02020603050405020304" pitchFamily="18" charset="0"/>
                <a:cs typeface="Times New Roman" panose="02020603050405020304" pitchFamily="18" charset="0"/>
              </a:rPr>
              <a:t>иметь при себе огнеопасные, отравляющие, воспламеняющиеся, взрывчатые и токсические вещества;</a:t>
            </a:r>
          </a:p>
          <a:p>
            <a:pPr marL="0" indent="361950" algn="just">
              <a:spcBef>
                <a:spcPts val="500"/>
              </a:spcBef>
            </a:pPr>
            <a:r>
              <a:rPr lang="ru-RU" sz="2000" i="1" dirty="0">
                <a:latin typeface="Times New Roman" panose="02020603050405020304" pitchFamily="18" charset="0"/>
                <a:cs typeface="Times New Roman" panose="02020603050405020304" pitchFamily="18" charset="0"/>
              </a:rPr>
              <a:t>проходить по пешеходным переходам через железнодорожные пути при запрещающем сигнале светофора </a:t>
            </a:r>
            <a:r>
              <a:rPr lang="ru-RU" sz="2000" i="1" dirty="0" smtClean="0">
                <a:latin typeface="Times New Roman" panose="02020603050405020304" pitchFamily="18" charset="0"/>
                <a:cs typeface="Times New Roman" panose="02020603050405020304" pitchFamily="18" charset="0"/>
              </a:rPr>
              <a:t/>
            </a:r>
            <a:br>
              <a:rPr lang="ru-RU" sz="2000" i="1" dirty="0" smtClean="0">
                <a:latin typeface="Times New Roman" panose="02020603050405020304" pitchFamily="18" charset="0"/>
                <a:cs typeface="Times New Roman" panose="02020603050405020304" pitchFamily="18" charset="0"/>
              </a:rPr>
            </a:br>
            <a:r>
              <a:rPr lang="ru-RU" sz="2000" i="1" dirty="0" smtClean="0">
                <a:latin typeface="Times New Roman" panose="02020603050405020304" pitchFamily="18" charset="0"/>
                <a:cs typeface="Times New Roman" panose="02020603050405020304" pitchFamily="18" charset="0"/>
              </a:rPr>
              <a:t>(</a:t>
            </a:r>
            <a:r>
              <a:rPr lang="ru-RU" sz="2000" i="1" dirty="0">
                <a:latin typeface="Times New Roman" panose="02020603050405020304" pitchFamily="18" charset="0"/>
                <a:cs typeface="Times New Roman" panose="02020603050405020304" pitchFamily="18" charset="0"/>
              </a:rPr>
              <a:t>при отсутствии светофора - перед приближающимся железнодорожным подвижным составом);</a:t>
            </a:r>
          </a:p>
          <a:p>
            <a:pPr marL="0" indent="361950" algn="just">
              <a:spcBef>
                <a:spcPts val="500"/>
              </a:spcBef>
            </a:pPr>
            <a:r>
              <a:rPr lang="ru-RU" sz="2000" i="1" dirty="0">
                <a:latin typeface="Times New Roman" panose="02020603050405020304" pitchFamily="18" charset="0"/>
                <a:cs typeface="Times New Roman" panose="02020603050405020304" pitchFamily="18" charset="0"/>
              </a:rPr>
              <a:t>проезжать и переходить через железнодорожные пути в неустановленных местах</a:t>
            </a:r>
          </a:p>
          <a:p>
            <a:pPr marL="0" indent="361950" algn="just">
              <a:spcBef>
                <a:spcPts val="500"/>
              </a:spcBef>
            </a:pPr>
            <a:r>
              <a:rPr lang="ru-RU" sz="2000" i="1" dirty="0">
                <a:latin typeface="Times New Roman" panose="02020603050405020304" pitchFamily="18" charset="0"/>
                <a:cs typeface="Times New Roman" panose="02020603050405020304" pitchFamily="18" charset="0"/>
              </a:rPr>
              <a:t>находиться на железнодорожных путях (в том числе ходить по ним).</a:t>
            </a:r>
          </a:p>
          <a:p>
            <a:endParaRPr lang="ru-RU" dirty="0"/>
          </a:p>
        </p:txBody>
      </p:sp>
    </p:spTree>
    <p:extLst>
      <p:ext uri="{BB962C8B-B14F-4D97-AF65-F5344CB8AC3E}">
        <p14:creationId xmlns:p14="http://schemas.microsoft.com/office/powerpoint/2010/main" val="6370557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11878" y="115101"/>
            <a:ext cx="9504856" cy="1570823"/>
          </a:xfrm>
        </p:spPr>
        <p:txBody>
          <a:bodyPr>
            <a:normAutofit/>
          </a:bodyPr>
          <a:lstStyle/>
          <a:p>
            <a:pPr algn="ctr"/>
            <a:r>
              <a:rPr lang="ru-RU" sz="1800" b="1" i="1" dirty="0">
                <a:solidFill>
                  <a:schemeClr val="tx1"/>
                </a:solidFill>
                <a:latin typeface="Times New Roman" panose="02020603050405020304" pitchFamily="18" charset="0"/>
                <a:cs typeface="Times New Roman" panose="02020603050405020304" pitchFamily="18" charset="0"/>
              </a:rPr>
              <a:t>За нарушение правил поведения на железнодорожном транспорте, а также за совершение действий, угрожающих безопасности </a:t>
            </a:r>
            <a:r>
              <a:rPr lang="ru-RU" sz="1800" b="1" i="1" dirty="0" smtClean="0">
                <a:solidFill>
                  <a:schemeClr val="tx1"/>
                </a:solidFill>
                <a:latin typeface="Times New Roman" panose="02020603050405020304" pitchFamily="18" charset="0"/>
                <a:cs typeface="Times New Roman" panose="02020603050405020304" pitchFamily="18" charset="0"/>
              </a:rPr>
              <a:t>движения</a:t>
            </a:r>
            <a:r>
              <a:rPr lang="ru-RU" sz="1800" b="1" i="1" dirty="0">
                <a:solidFill>
                  <a:schemeClr val="tx1"/>
                </a:solidFill>
                <a:latin typeface="Times New Roman" panose="02020603050405020304" pitchFamily="18" charset="0"/>
                <a:cs typeface="Times New Roman" panose="02020603050405020304" pitchFamily="18" charset="0"/>
              </a:rPr>
              <a:t>, </a:t>
            </a:r>
            <a:r>
              <a:rPr lang="ru-RU" sz="1800" b="1" i="1" dirty="0" smtClean="0">
                <a:solidFill>
                  <a:schemeClr val="tx1"/>
                </a:solidFill>
                <a:latin typeface="Times New Roman" panose="02020603050405020304" pitchFamily="18" charset="0"/>
                <a:cs typeface="Times New Roman" panose="02020603050405020304" pitchFamily="18" charset="0"/>
              </a:rPr>
              <a:t>Кодексом Российской Федерации об административных правонарушениях и Уголовным Кодексом Российской Федерации предусмотрена </a:t>
            </a:r>
            <a:br>
              <a:rPr lang="ru-RU" sz="1800" b="1" i="1" dirty="0" smtClean="0">
                <a:solidFill>
                  <a:schemeClr val="tx1"/>
                </a:solidFill>
                <a:latin typeface="Times New Roman" panose="02020603050405020304" pitchFamily="18" charset="0"/>
                <a:cs typeface="Times New Roman" panose="02020603050405020304" pitchFamily="18" charset="0"/>
              </a:rPr>
            </a:br>
            <a:r>
              <a:rPr lang="ru-RU" sz="2000" b="1" i="1" u="sng" dirty="0" smtClean="0">
                <a:solidFill>
                  <a:srgbClr val="FF0000"/>
                </a:solidFill>
                <a:latin typeface="Times New Roman" panose="02020603050405020304" pitchFamily="18" charset="0"/>
                <a:cs typeface="Times New Roman" panose="02020603050405020304" pitchFamily="18" charset="0"/>
              </a:rPr>
              <a:t>административная </a:t>
            </a:r>
            <a:r>
              <a:rPr lang="ru-RU" sz="2000" b="1" i="1" u="sng" dirty="0">
                <a:solidFill>
                  <a:srgbClr val="FF0000"/>
                </a:solidFill>
                <a:latin typeface="Times New Roman" panose="02020603050405020304" pitchFamily="18" charset="0"/>
                <a:cs typeface="Times New Roman" panose="02020603050405020304" pitchFamily="18" charset="0"/>
              </a:rPr>
              <a:t>и уголовная ответственность</a:t>
            </a:r>
          </a:p>
        </p:txBody>
      </p:sp>
      <p:graphicFrame>
        <p:nvGraphicFramePr>
          <p:cNvPr id="4" name="Объект 3"/>
          <p:cNvGraphicFramePr>
            <a:graphicFrameLocks noGrp="1"/>
          </p:cNvGraphicFramePr>
          <p:nvPr>
            <p:ph idx="1"/>
            <p:extLst>
              <p:ext uri="{D42A27DB-BD31-4B8C-83A1-F6EECF244321}">
                <p14:modId xmlns:p14="http://schemas.microsoft.com/office/powerpoint/2010/main" val="1574227786"/>
              </p:ext>
            </p:extLst>
          </p:nvPr>
        </p:nvGraphicFramePr>
        <p:xfrm>
          <a:off x="1047751" y="1779645"/>
          <a:ext cx="9810749" cy="4673764"/>
        </p:xfrm>
        <a:graphic>
          <a:graphicData uri="http://schemas.openxmlformats.org/drawingml/2006/table">
            <a:tbl>
              <a:tblPr firstRow="1" bandRow="1">
                <a:tableStyleId>{5C22544A-7EE6-4342-B048-85BDC9FD1C3A}</a:tableStyleId>
              </a:tblPr>
              <a:tblGrid>
                <a:gridCol w="3351246">
                  <a:extLst>
                    <a:ext uri="{9D8B030D-6E8A-4147-A177-3AD203B41FA5}">
                      <a16:colId xmlns="" xmlns:a16="http://schemas.microsoft.com/office/drawing/2014/main" val="20000"/>
                    </a:ext>
                  </a:extLst>
                </a:gridCol>
                <a:gridCol w="6459503">
                  <a:extLst>
                    <a:ext uri="{9D8B030D-6E8A-4147-A177-3AD203B41FA5}">
                      <a16:colId xmlns="" xmlns:a16="http://schemas.microsoft.com/office/drawing/2014/main" val="20001"/>
                    </a:ext>
                  </a:extLst>
                </a:gridCol>
              </a:tblGrid>
              <a:tr h="501681">
                <a:tc>
                  <a:txBody>
                    <a:bodyPr/>
                    <a:lstStyle/>
                    <a:p>
                      <a:pPr algn="ctr">
                        <a:lnSpc>
                          <a:spcPct val="115000"/>
                        </a:lnSpc>
                        <a:spcAft>
                          <a:spcPts val="0"/>
                        </a:spcAft>
                      </a:pPr>
                      <a:r>
                        <a:rPr lang="ru-RU" sz="1600" b="1" dirty="0">
                          <a:effectLst/>
                          <a:latin typeface="Times New Roman" panose="02020603050405020304" pitchFamily="18" charset="0"/>
                          <a:ea typeface="Calibri" panose="020F0502020204030204" pitchFamily="34" charset="0"/>
                          <a:cs typeface="Times New Roman" panose="02020603050405020304" pitchFamily="18" charset="0"/>
                        </a:rPr>
                        <a:t>Статья КоАП РФ и УК РФ</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gn="ctr">
                        <a:lnSpc>
                          <a:spcPct val="115000"/>
                        </a:lnSpc>
                        <a:spcAft>
                          <a:spcPts val="0"/>
                        </a:spcAft>
                      </a:pPr>
                      <a:r>
                        <a:rPr lang="ru-RU" sz="1600" b="1" dirty="0">
                          <a:effectLst/>
                          <a:latin typeface="Times New Roman" panose="02020603050405020304" pitchFamily="18" charset="0"/>
                          <a:ea typeface="Calibri" panose="020F0502020204030204" pitchFamily="34" charset="0"/>
                          <a:cs typeface="Times New Roman" panose="02020603050405020304" pitchFamily="18" charset="0"/>
                        </a:rPr>
                        <a:t>Ответственность</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extLst>
                  <a:ext uri="{0D108BD9-81ED-4DB2-BD59-A6C34878D82A}">
                    <a16:rowId xmlns="" xmlns:a16="http://schemas.microsoft.com/office/drawing/2014/main" val="10000"/>
                  </a:ext>
                </a:extLst>
              </a:tr>
              <a:tr h="1249274">
                <a:tc>
                  <a:txBody>
                    <a:bodyPr/>
                    <a:lstStyle/>
                    <a:p>
                      <a:pPr algn="ctr">
                        <a:lnSpc>
                          <a:spcPct val="115000"/>
                        </a:lnSpc>
                        <a:spcAft>
                          <a:spcPts val="0"/>
                        </a:spcAft>
                      </a:pPr>
                      <a:r>
                        <a:rPr lang="ru-RU" sz="1300" dirty="0" smtClean="0">
                          <a:effectLst/>
                          <a:latin typeface="Times New Roman" panose="02020603050405020304" pitchFamily="18" charset="0"/>
                          <a:ea typeface="Calibri" panose="020F0502020204030204" pitchFamily="34" charset="0"/>
                          <a:cs typeface="Times New Roman" panose="02020603050405020304" pitchFamily="18" charset="0"/>
                        </a:rPr>
                        <a:t>часть </a:t>
                      </a:r>
                      <a:r>
                        <a:rPr lang="ru-RU" sz="1300" dirty="0">
                          <a:effectLst/>
                          <a:latin typeface="Times New Roman" panose="02020603050405020304" pitchFamily="18" charset="0"/>
                          <a:ea typeface="Calibri" panose="020F0502020204030204" pitchFamily="34" charset="0"/>
                          <a:cs typeface="Times New Roman" panose="02020603050405020304" pitchFamily="18" charset="0"/>
                        </a:rPr>
                        <a:t>1 </a:t>
                      </a:r>
                      <a:r>
                        <a:rPr lang="ru-RU" sz="1300" dirty="0" smtClean="0">
                          <a:effectLst/>
                          <a:latin typeface="Times New Roman" panose="02020603050405020304" pitchFamily="18" charset="0"/>
                          <a:ea typeface="Calibri" panose="020F0502020204030204" pitchFamily="34" charset="0"/>
                          <a:cs typeface="Times New Roman" panose="02020603050405020304" pitchFamily="18" charset="0"/>
                        </a:rPr>
                        <a:t>статьи </a:t>
                      </a:r>
                      <a:r>
                        <a:rPr lang="ru-RU" sz="1300" dirty="0">
                          <a:effectLst/>
                          <a:latin typeface="Times New Roman" panose="02020603050405020304" pitchFamily="18" charset="0"/>
                          <a:ea typeface="Calibri" panose="020F0502020204030204" pitchFamily="34" charset="0"/>
                          <a:cs typeface="Times New Roman" panose="02020603050405020304" pitchFamily="18" charset="0"/>
                        </a:rPr>
                        <a:t>11.1. КоАП РФ</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just">
                        <a:lnSpc>
                          <a:spcPct val="115000"/>
                        </a:lnSpc>
                        <a:spcAft>
                          <a:spcPts val="0"/>
                        </a:spcAft>
                      </a:pPr>
                      <a:r>
                        <a:rPr lang="ru-RU" sz="1300" dirty="0" smtClean="0">
                          <a:effectLst/>
                          <a:latin typeface="Times New Roman" panose="02020603050405020304" pitchFamily="18" charset="0"/>
                          <a:cs typeface="Times New Roman" panose="02020603050405020304" pitchFamily="18" charset="0"/>
                        </a:rPr>
                        <a:t>Повреждение железнодорожного пути, сооружений и устройств сигнализации или связи либо других объектов инфраструктуры (включая путевые объекты) железнодорожного транспорта или метрополитена, сбрасывание на железнодорожные пути или оставление на них предметов, если эти действия могут вызвать нарушение движения поездов и не содержат признаков уголовно наказуемого деяния.</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 xmlns:a16="http://schemas.microsoft.com/office/drawing/2014/main" val="10001"/>
                  </a:ext>
                </a:extLst>
              </a:tr>
              <a:tr h="746881">
                <a:tc>
                  <a:txBody>
                    <a:bodyPr/>
                    <a:lstStyle/>
                    <a:p>
                      <a:pPr algn="ctr">
                        <a:lnSpc>
                          <a:spcPct val="115000"/>
                        </a:lnSpc>
                        <a:spcAft>
                          <a:spcPts val="0"/>
                        </a:spcAft>
                      </a:pPr>
                      <a:r>
                        <a:rPr lang="ru-RU" sz="1300" dirty="0" smtClean="0">
                          <a:effectLst/>
                          <a:latin typeface="Times New Roman" panose="02020603050405020304" pitchFamily="18" charset="0"/>
                          <a:ea typeface="Calibri" panose="020F0502020204030204" pitchFamily="34" charset="0"/>
                          <a:cs typeface="Times New Roman" panose="02020603050405020304" pitchFamily="18" charset="0"/>
                        </a:rPr>
                        <a:t>часть  </a:t>
                      </a:r>
                      <a:r>
                        <a:rPr lang="ru-RU" sz="1300" dirty="0">
                          <a:effectLst/>
                          <a:latin typeface="Times New Roman" panose="02020603050405020304" pitchFamily="18" charset="0"/>
                          <a:ea typeface="Calibri" panose="020F0502020204030204" pitchFamily="34" charset="0"/>
                          <a:cs typeface="Times New Roman" panose="02020603050405020304" pitchFamily="18" charset="0"/>
                        </a:rPr>
                        <a:t>5 </a:t>
                      </a:r>
                      <a:r>
                        <a:rPr lang="ru-RU" sz="1300" dirty="0" smtClean="0">
                          <a:effectLst/>
                          <a:latin typeface="Times New Roman" panose="02020603050405020304" pitchFamily="18" charset="0"/>
                          <a:ea typeface="Calibri" panose="020F0502020204030204" pitchFamily="34" charset="0"/>
                          <a:cs typeface="Times New Roman" panose="02020603050405020304" pitchFamily="18" charset="0"/>
                        </a:rPr>
                        <a:t>статьи 11.1</a:t>
                      </a:r>
                      <a:r>
                        <a:rPr lang="ru-RU" sz="1300" dirty="0">
                          <a:effectLst/>
                          <a:latin typeface="Times New Roman" panose="02020603050405020304" pitchFamily="18" charset="0"/>
                          <a:ea typeface="Calibri" panose="020F0502020204030204" pitchFamily="34" charset="0"/>
                          <a:cs typeface="Times New Roman" panose="02020603050405020304" pitchFamily="18" charset="0"/>
                        </a:rPr>
                        <a:t>. КоАП РФ</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just">
                        <a:lnSpc>
                          <a:spcPct val="115000"/>
                        </a:lnSpc>
                        <a:spcAft>
                          <a:spcPts val="0"/>
                        </a:spcAft>
                      </a:pPr>
                      <a:r>
                        <a:rPr lang="ru-RU" sz="1300" dirty="0" smtClean="0">
                          <a:effectLst/>
                          <a:latin typeface="Times New Roman" panose="02020603050405020304" pitchFamily="18" charset="0"/>
                          <a:ea typeface="Calibri" panose="020F0502020204030204" pitchFamily="34" charset="0"/>
                          <a:cs typeface="Times New Roman" panose="02020603050405020304" pitchFamily="18" charset="0"/>
                        </a:rPr>
                        <a:t>Проход по железнодорожным путям в неустановленных местах, а равно переход через железнодорожные пути по пешеходному переходу, железнодорожному переезду при запрещающем сигнале светофора.</a:t>
                      </a:r>
                    </a:p>
                  </a:txBody>
                  <a:tcPr/>
                </a:tc>
                <a:extLst>
                  <a:ext uri="{0D108BD9-81ED-4DB2-BD59-A6C34878D82A}">
                    <a16:rowId xmlns="" xmlns:a16="http://schemas.microsoft.com/office/drawing/2014/main" val="10002"/>
                  </a:ext>
                </a:extLst>
              </a:tr>
              <a:tr h="1017932">
                <a:tc>
                  <a:txBody>
                    <a:bodyPr/>
                    <a:lstStyle/>
                    <a:p>
                      <a:pPr algn="ctr">
                        <a:lnSpc>
                          <a:spcPct val="115000"/>
                        </a:lnSpc>
                        <a:spcAft>
                          <a:spcPts val="0"/>
                        </a:spcAft>
                      </a:pPr>
                      <a:r>
                        <a:rPr lang="ru-RU" sz="1300" dirty="0" smtClean="0">
                          <a:effectLst/>
                          <a:latin typeface="Times New Roman" panose="02020603050405020304" pitchFamily="18" charset="0"/>
                          <a:ea typeface="Calibri" panose="020F0502020204030204" pitchFamily="34" charset="0"/>
                          <a:cs typeface="Times New Roman" panose="02020603050405020304" pitchFamily="18" charset="0"/>
                        </a:rPr>
                        <a:t>часть 1 статьи 11.17</a:t>
                      </a:r>
                      <a:r>
                        <a:rPr lang="ru-RU" sz="1300" dirty="0">
                          <a:effectLst/>
                          <a:latin typeface="Times New Roman" panose="02020603050405020304" pitchFamily="18" charset="0"/>
                          <a:ea typeface="Calibri" panose="020F0502020204030204" pitchFamily="34" charset="0"/>
                          <a:cs typeface="Times New Roman" panose="02020603050405020304" pitchFamily="18" charset="0"/>
                        </a:rPr>
                        <a:t>. КоАП РФ</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just">
                        <a:lnSpc>
                          <a:spcPct val="115000"/>
                        </a:lnSpc>
                        <a:spcAft>
                          <a:spcPts val="0"/>
                        </a:spcAft>
                      </a:pPr>
                      <a:r>
                        <a:rPr lang="ru-RU" sz="1300" dirty="0" smtClean="0">
                          <a:effectLst/>
                          <a:latin typeface="Times New Roman" panose="02020603050405020304" pitchFamily="18" charset="0"/>
                          <a:ea typeface="Calibri" panose="020F0502020204030204" pitchFamily="34" charset="0"/>
                          <a:cs typeface="Times New Roman" panose="02020603050405020304" pitchFamily="18" charset="0"/>
                        </a:rPr>
                        <a:t>Посадка или высадка граждан на ходу поезда либо проезд на подножках, крышах вагонов или в других не приспособленных для проезда пассажиров местах, а равно самовольная без надобности остановка поезда либо самовольный проезд в грузовом поезде.</a:t>
                      </a:r>
                    </a:p>
                  </a:txBody>
                  <a:tcPr/>
                </a:tc>
                <a:extLst>
                  <a:ext uri="{0D108BD9-81ED-4DB2-BD59-A6C34878D82A}">
                    <a16:rowId xmlns="" xmlns:a16="http://schemas.microsoft.com/office/drawing/2014/main" val="10003"/>
                  </a:ext>
                </a:extLst>
              </a:tr>
              <a:tr h="520052">
                <a:tc>
                  <a:txBody>
                    <a:bodyPr/>
                    <a:lstStyle/>
                    <a:p>
                      <a:pPr algn="ctr">
                        <a:lnSpc>
                          <a:spcPct val="115000"/>
                        </a:lnSpc>
                        <a:spcAft>
                          <a:spcPts val="0"/>
                        </a:spcAft>
                      </a:pPr>
                      <a:r>
                        <a:rPr lang="ru-RU" sz="1300" dirty="0" smtClean="0">
                          <a:effectLst/>
                          <a:latin typeface="Times New Roman" panose="02020603050405020304" pitchFamily="18" charset="0"/>
                          <a:ea typeface="Calibri" panose="020F0502020204030204" pitchFamily="34" charset="0"/>
                          <a:cs typeface="Times New Roman" panose="02020603050405020304" pitchFamily="18" charset="0"/>
                        </a:rPr>
                        <a:t>часть 2 статьи </a:t>
                      </a:r>
                      <a:r>
                        <a:rPr lang="ru-RU" sz="1300" dirty="0">
                          <a:effectLst/>
                          <a:latin typeface="Times New Roman" panose="02020603050405020304" pitchFamily="18" charset="0"/>
                          <a:ea typeface="Calibri" panose="020F0502020204030204" pitchFamily="34" charset="0"/>
                          <a:cs typeface="Times New Roman" panose="02020603050405020304" pitchFamily="18" charset="0"/>
                        </a:rPr>
                        <a:t>11.17. КоАП РФ</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just">
                        <a:lnSpc>
                          <a:spcPct val="115000"/>
                        </a:lnSpc>
                        <a:spcAft>
                          <a:spcPts val="0"/>
                        </a:spcAft>
                      </a:pPr>
                      <a:r>
                        <a:rPr lang="ru-RU" sz="1300" dirty="0" smtClean="0">
                          <a:effectLst/>
                          <a:latin typeface="Times New Roman" panose="02020603050405020304" pitchFamily="18" charset="0"/>
                          <a:ea typeface="Calibri" panose="020F0502020204030204" pitchFamily="34" charset="0"/>
                          <a:cs typeface="Times New Roman" panose="02020603050405020304" pitchFamily="18" charset="0"/>
                        </a:rPr>
                        <a:t>Выбрасывание мусора или иных предметов на железнодорожные пути и платформы либо за борт судна морского или внутреннего водного транспорта.</a:t>
                      </a:r>
                    </a:p>
                  </a:txBody>
                  <a:tcPr/>
                </a:tc>
                <a:extLst>
                  <a:ext uri="{0D108BD9-81ED-4DB2-BD59-A6C34878D82A}">
                    <a16:rowId xmlns="" xmlns:a16="http://schemas.microsoft.com/office/drawing/2014/main" val="10004"/>
                  </a:ext>
                </a:extLst>
              </a:tr>
              <a:tr h="619383">
                <a:tc>
                  <a:txBody>
                    <a:bodyPr/>
                    <a:lstStyle/>
                    <a:p>
                      <a:pPr algn="ctr">
                        <a:lnSpc>
                          <a:spcPct val="115000"/>
                        </a:lnSpc>
                        <a:spcAft>
                          <a:spcPts val="0"/>
                        </a:spcAft>
                      </a:pPr>
                      <a:r>
                        <a:rPr lang="ru-RU" sz="1300" dirty="0" smtClean="0">
                          <a:effectLst/>
                          <a:latin typeface="Times New Roman" panose="02020603050405020304" pitchFamily="18" charset="0"/>
                          <a:ea typeface="Calibri" panose="020F0502020204030204" pitchFamily="34" charset="0"/>
                          <a:cs typeface="Times New Roman" panose="02020603050405020304" pitchFamily="18" charset="0"/>
                        </a:rPr>
                        <a:t>статьи </a:t>
                      </a:r>
                      <a:r>
                        <a:rPr lang="ru-RU" sz="1300" dirty="0">
                          <a:effectLst/>
                          <a:latin typeface="Times New Roman" panose="02020603050405020304" pitchFamily="18" charset="0"/>
                          <a:ea typeface="Calibri" panose="020F0502020204030204" pitchFamily="34" charset="0"/>
                          <a:cs typeface="Times New Roman" panose="02020603050405020304" pitchFamily="18" charset="0"/>
                        </a:rPr>
                        <a:t>267 и 268 УК РФ</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just">
                        <a:lnSpc>
                          <a:spcPct val="115000"/>
                        </a:lnSpc>
                        <a:spcAft>
                          <a:spcPts val="0"/>
                        </a:spcAft>
                      </a:pPr>
                      <a:r>
                        <a:rPr lang="ru-RU" sz="1300" dirty="0">
                          <a:effectLst/>
                          <a:latin typeface="Times New Roman" panose="02020603050405020304" pitchFamily="18" charset="0"/>
                          <a:ea typeface="Calibri" panose="020F0502020204030204" pitchFamily="34" charset="0"/>
                          <a:cs typeface="Times New Roman" panose="02020603050405020304" pitchFamily="18" charset="0"/>
                        </a:rPr>
                        <a:t>Причинение значительного ущерба транспортным средствам или железнодорожным путям и нарушения правил, обеспечивающих безопасную работу транспорта</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13469907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1039538" y="260300"/>
            <a:ext cx="10102596" cy="1876426"/>
          </a:xfrm>
        </p:spPr>
        <p:txBody>
          <a:bodyPr anchor="t">
            <a:normAutofit fontScale="90000"/>
          </a:bodyPr>
          <a:lstStyle/>
          <a:p>
            <a:pPr algn="just"/>
            <a:r>
              <a:rPr lang="ru-RU" sz="1200" dirty="0" smtClean="0"/>
              <a:t>	</a:t>
            </a:r>
            <a:r>
              <a:rPr lang="ru-RU" sz="2000" dirty="0" smtClean="0">
                <a:solidFill>
                  <a:schemeClr val="tx1"/>
                </a:solidFill>
                <a:latin typeface="Times New Roman" panose="02020603050405020304" pitchFamily="18" charset="0"/>
                <a:cs typeface="Times New Roman" panose="02020603050405020304" pitchFamily="18" charset="0"/>
              </a:rPr>
              <a:t>Томский </a:t>
            </a:r>
            <a:r>
              <a:rPr lang="ru-RU" sz="2000" dirty="0">
                <a:solidFill>
                  <a:schemeClr val="tx1"/>
                </a:solidFill>
                <a:latin typeface="Times New Roman" panose="02020603050405020304" pitchFamily="18" charset="0"/>
                <a:cs typeface="Times New Roman" panose="02020603050405020304" pitchFamily="18" charset="0"/>
              </a:rPr>
              <a:t>линейный отдел  Министерства внутренних дел Российской Федерации на транспорте осуществляет  полномочия  полиции в области обеспечения защиты жизни, здоровья, прав и свобод граждан Российской Федерации, иностранных граждан, лиц без гражданства, противодействия преступности, охраны общественного порядка, собственности и обеспечения  общественной безопасности на объектах железнодорожного транспорта Томской железной дороги на </a:t>
            </a:r>
            <a:r>
              <a:rPr lang="ru-RU" sz="2000" dirty="0" smtClean="0">
                <a:solidFill>
                  <a:schemeClr val="tx1"/>
                </a:solidFill>
                <a:latin typeface="Times New Roman" panose="02020603050405020304" pitchFamily="18" charset="0"/>
                <a:cs typeface="Times New Roman" panose="02020603050405020304" pitchFamily="18" charset="0"/>
              </a:rPr>
              <a:t>территории Томской области.</a:t>
            </a:r>
            <a:endParaRPr lang="ru-RU" sz="2000" dirty="0">
              <a:latin typeface="Times New Roman" panose="02020603050405020304" pitchFamily="18" charset="0"/>
              <a:cs typeface="Times New Roman" panose="02020603050405020304" pitchFamily="18" charset="0"/>
            </a:endParaRPr>
          </a:p>
        </p:txBody>
      </p:sp>
      <p:sp>
        <p:nvSpPr>
          <p:cNvPr id="6" name="Объект 5"/>
          <p:cNvSpPr>
            <a:spLocks noGrp="1"/>
          </p:cNvSpPr>
          <p:nvPr>
            <p:ph type="body" idx="1"/>
          </p:nvPr>
        </p:nvSpPr>
        <p:spPr>
          <a:xfrm>
            <a:off x="1039538" y="2000251"/>
            <a:ext cx="5256487" cy="3115718"/>
          </a:xfrm>
        </p:spPr>
        <p:txBody>
          <a:bodyPr anchor="t">
            <a:normAutofit fontScale="92500" lnSpcReduction="10000"/>
          </a:bodyPr>
          <a:lstStyle/>
          <a:p>
            <a:pPr algn="just">
              <a:spcBef>
                <a:spcPts val="0"/>
              </a:spcBef>
            </a:pPr>
            <a:r>
              <a:rPr lang="ru-RU" i="1" dirty="0" smtClean="0">
                <a:solidFill>
                  <a:schemeClr val="tx1"/>
                </a:solidFill>
                <a:latin typeface="Times New Roman" panose="02020603050405020304" pitchFamily="18" charset="0"/>
                <a:cs typeface="Times New Roman" panose="02020603050405020304" pitchFamily="18" charset="0"/>
              </a:rPr>
              <a:t>	</a:t>
            </a:r>
            <a:r>
              <a:rPr lang="ru-RU" dirty="0" smtClean="0">
                <a:solidFill>
                  <a:srgbClr val="000D42"/>
                </a:solidFill>
                <a:latin typeface="Times New Roman" panose="02020603050405020304" pitchFamily="18" charset="0"/>
                <a:cs typeface="Times New Roman" panose="02020603050405020304" pitchFamily="18" charset="0"/>
              </a:rPr>
              <a:t>При </a:t>
            </a:r>
            <a:r>
              <a:rPr lang="ru-RU" dirty="0">
                <a:solidFill>
                  <a:srgbClr val="000D42"/>
                </a:solidFill>
                <a:latin typeface="Times New Roman" panose="02020603050405020304" pitchFamily="18" charset="0"/>
                <a:cs typeface="Times New Roman" panose="02020603050405020304" pitchFamily="18" charset="0"/>
              </a:rPr>
              <a:t>обнаружении посторонних и забытых предметах, подозрительных лиц на объектах железнодорожного </a:t>
            </a:r>
            <a:r>
              <a:rPr lang="ru-RU" dirty="0" smtClean="0">
                <a:solidFill>
                  <a:srgbClr val="000D42"/>
                </a:solidFill>
                <a:latin typeface="Times New Roman" panose="02020603050405020304" pitchFamily="18" charset="0"/>
                <a:cs typeface="Times New Roman" panose="02020603050405020304" pitchFamily="18" charset="0"/>
              </a:rPr>
              <a:t>транспорта Томской области,  </a:t>
            </a:r>
            <a:r>
              <a:rPr lang="ru-RU" dirty="0">
                <a:solidFill>
                  <a:srgbClr val="000D42"/>
                </a:solidFill>
                <a:latin typeface="Times New Roman" panose="02020603050405020304" pitchFamily="18" charset="0"/>
                <a:cs typeface="Times New Roman" panose="02020603050405020304" pitchFamily="18" charset="0"/>
              </a:rPr>
              <a:t>незамедлительно информируйте </a:t>
            </a:r>
            <a:r>
              <a:rPr lang="ru-RU" dirty="0" smtClean="0">
                <a:solidFill>
                  <a:srgbClr val="000D42"/>
                </a:solidFill>
                <a:latin typeface="Times New Roman" panose="02020603050405020304" pitchFamily="18" charset="0"/>
                <a:cs typeface="Times New Roman" panose="02020603050405020304" pitchFamily="18" charset="0"/>
              </a:rPr>
              <a:t>ближайший территориальный орган </a:t>
            </a:r>
            <a:r>
              <a:rPr lang="ru-RU" dirty="0">
                <a:solidFill>
                  <a:srgbClr val="000D42"/>
                </a:solidFill>
                <a:latin typeface="Times New Roman" panose="02020603050405020304" pitchFamily="18" charset="0"/>
                <a:cs typeface="Times New Roman" panose="02020603050405020304" pitchFamily="18" charset="0"/>
              </a:rPr>
              <a:t>МВД </a:t>
            </a:r>
            <a:r>
              <a:rPr lang="ru-RU" dirty="0" smtClean="0">
                <a:solidFill>
                  <a:srgbClr val="000D42"/>
                </a:solidFill>
                <a:latin typeface="Times New Roman" panose="02020603050405020304" pitchFamily="18" charset="0"/>
                <a:cs typeface="Times New Roman" panose="02020603050405020304" pitchFamily="18" charset="0"/>
              </a:rPr>
              <a:t>России,  том </a:t>
            </a:r>
            <a:r>
              <a:rPr lang="ru-RU" dirty="0" smtClean="0">
                <a:solidFill>
                  <a:srgbClr val="000D42"/>
                </a:solidFill>
                <a:latin typeface="Times New Roman" panose="02020603050405020304" pitchFamily="18" charset="0"/>
                <a:cs typeface="Times New Roman" panose="02020603050405020304" pitchFamily="18" charset="0"/>
              </a:rPr>
              <a:t>числе</a:t>
            </a:r>
            <a:r>
              <a:rPr lang="ru-RU" dirty="0">
                <a:solidFill>
                  <a:srgbClr val="000D42"/>
                </a:solidFill>
                <a:latin typeface="Times New Roman" panose="02020603050405020304" pitchFamily="18" charset="0"/>
                <a:cs typeface="Times New Roman" panose="02020603050405020304" pitchFamily="18" charset="0"/>
              </a:rPr>
              <a:t> </a:t>
            </a:r>
            <a:r>
              <a:rPr lang="ru-RU" dirty="0" smtClean="0">
                <a:solidFill>
                  <a:srgbClr val="000D42"/>
                </a:solidFill>
                <a:latin typeface="Times New Roman" panose="02020603050405020304" pitchFamily="18" charset="0"/>
                <a:cs typeface="Times New Roman" panose="02020603050405020304" pitchFamily="18" charset="0"/>
              </a:rPr>
              <a:t>л</a:t>
            </a:r>
            <a:r>
              <a:rPr lang="ru-RU" dirty="0" smtClean="0">
                <a:solidFill>
                  <a:srgbClr val="000D42"/>
                </a:solidFill>
                <a:latin typeface="Times New Roman" panose="02020603050405020304" pitchFamily="18" charset="0"/>
                <a:cs typeface="Times New Roman" panose="02020603050405020304" pitchFamily="18" charset="0"/>
              </a:rPr>
              <a:t>инейные </a:t>
            </a:r>
            <a:r>
              <a:rPr lang="ru-RU" dirty="0">
                <a:solidFill>
                  <a:srgbClr val="000D42"/>
                </a:solidFill>
                <a:latin typeface="Times New Roman" panose="02020603050405020304" pitchFamily="18" charset="0"/>
                <a:cs typeface="Times New Roman" panose="02020603050405020304" pitchFamily="18" charset="0"/>
              </a:rPr>
              <a:t>подразделения:</a:t>
            </a:r>
          </a:p>
          <a:p>
            <a:pPr indent="449263" algn="just">
              <a:spcBef>
                <a:spcPts val="0"/>
              </a:spcBef>
            </a:pPr>
            <a:r>
              <a:rPr lang="ru-RU" dirty="0" smtClean="0">
                <a:solidFill>
                  <a:srgbClr val="000D42"/>
                </a:solidFill>
                <a:latin typeface="Times New Roman" panose="02020603050405020304" pitchFamily="18" charset="0"/>
                <a:cs typeface="Times New Roman" panose="02020603050405020304" pitchFamily="18" charset="0"/>
              </a:rPr>
              <a:t>Линейный пункт полиции на ст. Асино:</a:t>
            </a:r>
          </a:p>
          <a:p>
            <a:pPr algn="just">
              <a:spcBef>
                <a:spcPts val="0"/>
              </a:spcBef>
            </a:pPr>
            <a:r>
              <a:rPr lang="ru-RU" i="1" dirty="0">
                <a:solidFill>
                  <a:srgbClr val="000D42"/>
                </a:solidFill>
                <a:latin typeface="Times New Roman" panose="02020603050405020304" pitchFamily="18" charset="0"/>
                <a:cs typeface="Times New Roman" panose="02020603050405020304" pitchFamily="18" charset="0"/>
              </a:rPr>
              <a:t>г</a:t>
            </a:r>
            <a:r>
              <a:rPr lang="ru-RU" i="1" dirty="0" smtClean="0">
                <a:solidFill>
                  <a:srgbClr val="000D42"/>
                </a:solidFill>
                <a:latin typeface="Times New Roman" panose="02020603050405020304" pitchFamily="18" charset="0"/>
                <a:cs typeface="Times New Roman" panose="02020603050405020304" pitchFamily="18" charset="0"/>
              </a:rPr>
              <a:t>. Асино, ул. Вокзальная, 2. </a:t>
            </a:r>
          </a:p>
          <a:p>
            <a:pPr algn="just">
              <a:spcBef>
                <a:spcPts val="0"/>
              </a:spcBef>
            </a:pPr>
            <a:r>
              <a:rPr lang="ru-RU" i="1" dirty="0" smtClean="0">
                <a:solidFill>
                  <a:srgbClr val="000D42"/>
                </a:solidFill>
                <a:latin typeface="Times New Roman" panose="02020603050405020304" pitchFamily="18" charset="0"/>
                <a:cs typeface="Times New Roman" panose="02020603050405020304" pitchFamily="18" charset="0"/>
              </a:rPr>
              <a:t>Контактный телефон: (83824)12-24-30.</a:t>
            </a:r>
          </a:p>
          <a:p>
            <a:pPr indent="355600" algn="just">
              <a:spcBef>
                <a:spcPts val="0"/>
              </a:spcBef>
            </a:pPr>
            <a:r>
              <a:rPr lang="ru-RU" smtClean="0">
                <a:solidFill>
                  <a:srgbClr val="000D42"/>
                </a:solidFill>
                <a:latin typeface="Times New Roman" panose="02020603050405020304" pitchFamily="18" charset="0"/>
                <a:cs typeface="Times New Roman" panose="02020603050405020304" pitchFamily="18" charset="0"/>
              </a:rPr>
              <a:t>  Томский </a:t>
            </a:r>
            <a:r>
              <a:rPr lang="ru-RU" dirty="0" smtClean="0">
                <a:solidFill>
                  <a:srgbClr val="000D42"/>
                </a:solidFill>
                <a:latin typeface="Times New Roman" panose="02020603050405020304" pitchFamily="18" charset="0"/>
                <a:cs typeface="Times New Roman" panose="02020603050405020304" pitchFamily="18" charset="0"/>
              </a:rPr>
              <a:t>ЛО МВД России:</a:t>
            </a:r>
          </a:p>
          <a:p>
            <a:pPr algn="just">
              <a:spcBef>
                <a:spcPts val="0"/>
              </a:spcBef>
            </a:pPr>
            <a:r>
              <a:rPr lang="ru-RU" dirty="0" smtClean="0">
                <a:solidFill>
                  <a:srgbClr val="000D42"/>
                </a:solidFill>
                <a:latin typeface="Times New Roman" panose="02020603050405020304" pitchFamily="18" charset="0"/>
                <a:cs typeface="Times New Roman" panose="02020603050405020304" pitchFamily="18" charset="0"/>
              </a:rPr>
              <a:t> </a:t>
            </a:r>
            <a:r>
              <a:rPr lang="ru-RU" i="1" dirty="0" smtClean="0">
                <a:solidFill>
                  <a:srgbClr val="000D42"/>
                </a:solidFill>
                <a:latin typeface="Times New Roman" panose="02020603050405020304" pitchFamily="18" charset="0"/>
                <a:cs typeface="Times New Roman" panose="02020603050405020304" pitchFamily="18" charset="0"/>
              </a:rPr>
              <a:t>г. Томск, пр. Кирова, д.70/1</a:t>
            </a:r>
            <a:r>
              <a:rPr lang="ru-RU" i="1" dirty="0">
                <a:solidFill>
                  <a:srgbClr val="000D42"/>
                </a:solidFill>
                <a:latin typeface="Times New Roman" panose="02020603050405020304" pitchFamily="18" charset="0"/>
                <a:cs typeface="Times New Roman" panose="02020603050405020304" pitchFamily="18" charset="0"/>
              </a:rPr>
              <a:t>. </a:t>
            </a:r>
            <a:endParaRPr lang="ru-RU" i="1" dirty="0" smtClean="0">
              <a:solidFill>
                <a:srgbClr val="000D42"/>
              </a:solidFill>
              <a:latin typeface="Times New Roman" panose="02020603050405020304" pitchFamily="18" charset="0"/>
              <a:cs typeface="Times New Roman" panose="02020603050405020304" pitchFamily="18" charset="0"/>
            </a:endParaRPr>
          </a:p>
          <a:p>
            <a:pPr algn="just">
              <a:spcBef>
                <a:spcPts val="0"/>
              </a:spcBef>
            </a:pPr>
            <a:r>
              <a:rPr lang="ru-RU" i="1" dirty="0" smtClean="0">
                <a:solidFill>
                  <a:srgbClr val="000D42"/>
                </a:solidFill>
                <a:latin typeface="Times New Roman" panose="02020603050405020304" pitchFamily="18" charset="0"/>
                <a:cs typeface="Times New Roman" panose="02020603050405020304" pitchFamily="18" charset="0"/>
              </a:rPr>
              <a:t>Контактный </a:t>
            </a:r>
            <a:r>
              <a:rPr lang="ru-RU" i="1" dirty="0">
                <a:solidFill>
                  <a:srgbClr val="000D42"/>
                </a:solidFill>
                <a:latin typeface="Times New Roman" panose="02020603050405020304" pitchFamily="18" charset="0"/>
                <a:cs typeface="Times New Roman" panose="02020603050405020304" pitchFamily="18" charset="0"/>
              </a:rPr>
              <a:t>телефон:(</a:t>
            </a:r>
            <a:r>
              <a:rPr lang="ru-RU" i="1" dirty="0" smtClean="0">
                <a:solidFill>
                  <a:srgbClr val="000D42"/>
                </a:solidFill>
                <a:latin typeface="Times New Roman" panose="02020603050405020304" pitchFamily="18" charset="0"/>
                <a:cs typeface="Times New Roman" panose="02020603050405020304" pitchFamily="18" charset="0"/>
              </a:rPr>
              <a:t>83822) 54-02-82.</a:t>
            </a:r>
            <a:r>
              <a:rPr lang="ru-RU" i="1" dirty="0" smtClean="0">
                <a:solidFill>
                  <a:srgbClr val="000D42"/>
                </a:solidFill>
              </a:rPr>
              <a:t> </a:t>
            </a:r>
          </a:p>
          <a:p>
            <a:endParaRPr lang="ru-RU" dirty="0"/>
          </a:p>
        </p:txBody>
      </p:sp>
      <p:sp>
        <p:nvSpPr>
          <p:cNvPr id="7" name="Прямоугольник 6"/>
          <p:cNvSpPr/>
          <p:nvPr/>
        </p:nvSpPr>
        <p:spPr>
          <a:xfrm>
            <a:off x="3194951" y="5115969"/>
            <a:ext cx="7947183" cy="1107996"/>
          </a:xfrm>
          <a:prstGeom prst="rect">
            <a:avLst/>
          </a:prstGeom>
          <a:effectLst>
            <a:outerShdw blurRad="50800" dist="38100" dir="18900000" algn="bl" rotWithShape="0">
              <a:prstClr val="black">
                <a:alpha val="40000"/>
              </a:prstClr>
            </a:outerShdw>
          </a:effectLst>
        </p:spPr>
        <p:txBody>
          <a:bodyPr wrap="square">
            <a:spAutoFit/>
          </a:bodyPr>
          <a:lstStyle/>
          <a:p>
            <a:pPr algn="just"/>
            <a:r>
              <a:rPr lang="ru-RU" sz="1600" i="1" dirty="0" smtClean="0">
                <a:solidFill>
                  <a:srgbClr val="C00000"/>
                </a:solidFill>
                <a:latin typeface="Times New Roman" panose="02020603050405020304" pitchFamily="18" charset="0"/>
                <a:cs typeface="Times New Roman" panose="02020603050405020304" pitchFamily="18" charset="0"/>
              </a:rPr>
              <a:t>«Соблюдая </a:t>
            </a:r>
            <a:r>
              <a:rPr lang="ru-RU" sz="1600" i="1" dirty="0">
                <a:solidFill>
                  <a:srgbClr val="C00000"/>
                </a:solidFill>
                <a:latin typeface="Times New Roman" panose="02020603050405020304" pitchFamily="18" charset="0"/>
                <a:cs typeface="Times New Roman" panose="02020603050405020304" pitchFamily="18" charset="0"/>
              </a:rPr>
              <a:t>правила личной безопасности, которые требуют от Вас только внимания и осмотрительности, </a:t>
            </a:r>
            <a:r>
              <a:rPr lang="ru-RU" sz="1600" i="1" dirty="0" smtClean="0">
                <a:solidFill>
                  <a:srgbClr val="C00000"/>
                </a:solidFill>
                <a:latin typeface="Times New Roman" panose="02020603050405020304" pitchFamily="18" charset="0"/>
                <a:cs typeface="Times New Roman" panose="02020603050405020304" pitchFamily="18" charset="0"/>
              </a:rPr>
              <a:t>Вы </a:t>
            </a:r>
            <a:r>
              <a:rPr lang="ru-RU" sz="1600" i="1" dirty="0">
                <a:solidFill>
                  <a:srgbClr val="C00000"/>
                </a:solidFill>
                <a:latin typeface="Times New Roman" panose="02020603050405020304" pitchFamily="18" charset="0"/>
                <a:cs typeface="Times New Roman" panose="02020603050405020304" pitchFamily="18" charset="0"/>
              </a:rPr>
              <a:t>убережете свою жизнь, жизнь своих детей, родственников и близких</a:t>
            </a:r>
            <a:r>
              <a:rPr lang="ru-RU" sz="1600" i="1" dirty="0" smtClean="0">
                <a:solidFill>
                  <a:srgbClr val="C00000"/>
                </a:solidFill>
                <a:latin typeface="Times New Roman" panose="02020603050405020304" pitchFamily="18" charset="0"/>
                <a:cs typeface="Times New Roman" panose="02020603050405020304" pitchFamily="18" charset="0"/>
              </a:rPr>
              <a:t>!»</a:t>
            </a:r>
            <a:endParaRPr lang="ru-RU" sz="1600" i="1" dirty="0">
              <a:solidFill>
                <a:srgbClr val="C00000"/>
              </a:solidFill>
            </a:endParaRPr>
          </a:p>
          <a:p>
            <a:pPr algn="r"/>
            <a:r>
              <a:rPr lang="ru-RU" dirty="0">
                <a:latin typeface="Times New Roman" panose="02020603050405020304" pitchFamily="18" charset="0"/>
                <a:cs typeface="Times New Roman" panose="02020603050405020304" pitchFamily="18" charset="0"/>
              </a:rPr>
              <a:t>Томский ЛО МВД России</a:t>
            </a: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17757" y="1735634"/>
            <a:ext cx="4924377" cy="3143250"/>
          </a:xfrm>
          <a:prstGeom prst="rect">
            <a:avLst/>
          </a:prstGeom>
          <a:effectLst>
            <a:softEdge rad="127000"/>
          </a:effectLst>
        </p:spPr>
      </p:pic>
    </p:spTree>
    <p:extLst>
      <p:ext uri="{BB962C8B-B14F-4D97-AF65-F5344CB8AC3E}">
        <p14:creationId xmlns:p14="http://schemas.microsoft.com/office/powerpoint/2010/main" val="3242590473"/>
      </p:ext>
    </p:extLst>
  </p:cSld>
  <p:clrMapOvr>
    <a:masterClrMapping/>
  </p:clrMapOvr>
  <p:timing>
    <p:tnLst>
      <p:par>
        <p:cTn id="1" dur="indefinite" restart="never" nodeType="tmRoot"/>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581</TotalTime>
  <Words>656</Words>
  <Application>Microsoft Office PowerPoint</Application>
  <PresentationFormat>Широкоэкранный</PresentationFormat>
  <Paragraphs>98</Paragraphs>
  <Slides>5</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5</vt:i4>
      </vt:variant>
    </vt:vector>
  </HeadingPairs>
  <TitlesOfParts>
    <vt:vector size="14" baseType="lpstr">
      <vt:lpstr>Arial</vt:lpstr>
      <vt:lpstr>Calibri</vt:lpstr>
      <vt:lpstr>Century Gothic</vt:lpstr>
      <vt:lpstr>Sitka Text</vt:lpstr>
      <vt:lpstr>Times New Roman</vt:lpstr>
      <vt:lpstr>Trebuchet MS</vt:lpstr>
      <vt:lpstr>Wingdings</vt:lpstr>
      <vt:lpstr>Wingdings 3</vt:lpstr>
      <vt:lpstr>Легкий дым</vt:lpstr>
      <vt:lpstr>Уважаемые граждане!</vt:lpstr>
      <vt:lpstr>    Правила нахождения граждан и размещения объектов в зонах повышенной опасности, выполнения  в этих зонах работ, проезда и перехода через железнодорожные пути, утверждены приказом Минтранса России от 08.02.2007 № 18. </vt:lpstr>
      <vt:lpstr>Категорически запрещается: </vt:lpstr>
      <vt:lpstr>За нарушение правил поведения на железнодорожном транспорте, а также за совершение действий, угрожающих безопасности движения, Кодексом Российской Федерации об административных правонарушениях и Уголовным Кодексом Российской Федерации предусмотрена  административная и уголовная ответственность</vt:lpstr>
      <vt:lpstr> Томский линейный отдел  Министерства внутренних дел Российской Федерации на транспорте осуществляет  полномочия  полиции в области обеспечения защиты жизни, здоровья, прав и свобод граждан Российской Федерации, иностранных граждан, лиц без гражданства, противодействия преступности, охраны общественного порядка, собственности и обеспечения  общественной безопасности на объектах железнодорожного транспорта Томской железной дороги на территории Томской области.</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ПАМЯТКА ДЛЯ ГРАЖДАН О Правилах поведения и правонарушениях на объектах железнодорожного транспорта</dc:title>
  <dc:creator>Татьяна</dc:creator>
  <cp:lastModifiedBy>ekliueva15</cp:lastModifiedBy>
  <cp:revision>83</cp:revision>
  <dcterms:created xsi:type="dcterms:W3CDTF">2020-05-13T07:30:25Z</dcterms:created>
  <dcterms:modified xsi:type="dcterms:W3CDTF">2025-06-23T09:21:11Z</dcterms:modified>
</cp:coreProperties>
</file>