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1" autoAdjust="0"/>
  </p:normalViewPr>
  <p:slideViewPr>
    <p:cSldViewPr>
      <p:cViewPr varScale="1">
        <p:scale>
          <a:sx n="75" d="100"/>
          <a:sy n="75" d="100"/>
        </p:scale>
        <p:origin x="-16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446540880503146E-3"/>
          <c:y val="0.19847069010506715"/>
          <c:w val="0.57758653989006092"/>
          <c:h val="0.765050885303304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состоянию на 01.01.2021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Собственные доходы, 83,9 %</c:v>
                </c:pt>
                <c:pt idx="1">
                  <c:v>Безвозмездные поступления, 11,1 %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0.83899999999999997</c:v>
                </c:pt>
                <c:pt idx="1">
                  <c:v>0.111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5242930718565841"/>
          <c:y val="0.32558883048756698"/>
          <c:w val="0.42870276828603965"/>
          <c:h val="0.522038735181882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состоянию на 31.12.2021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Собственные доходы, 16,1 %</c:v>
                </c:pt>
                <c:pt idx="1">
                  <c:v>Безвозмездные поступления, 88,9 %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0.161</c:v>
                </c:pt>
                <c:pt idx="1">
                  <c:v>0.88900000000000001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492846530976081"/>
          <c:y val="0.32558883048756698"/>
          <c:w val="0.43184742237409007"/>
          <c:h val="0.522038735181882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524691358024692E-2"/>
          <c:y val="0.56177171576524165"/>
          <c:w val="0.91975308641975317"/>
          <c:h val="0.399472554238733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состоянию на 01.01.2021</c:v>
                </c:pt>
              </c:strCache>
            </c:strRef>
          </c:tx>
          <c:explosion val="77"/>
          <c:dLbls>
            <c:dLbl>
              <c:idx val="0"/>
              <c:layout>
                <c:manualLayout>
                  <c:x val="1.0561145134635947E-2"/>
                  <c:y val="6.181005014844354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5658962768542827E-2"/>
                  <c:y val="-3.479480499509165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5.9100077768056772E-3"/>
                  <c:y val="1.30175611245606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 (0100) 31,5 %</c:v>
                </c:pt>
                <c:pt idx="1">
                  <c:v>Национальная безопасность и правоохранительная деятельность (0300) 2,1 %</c:v>
                </c:pt>
                <c:pt idx="2">
                  <c:v>Национальная экономика (0400) 35,1 %</c:v>
                </c:pt>
                <c:pt idx="3">
                  <c:v>Жилищно-коммунальное хозяйство (0500) 29,1 %</c:v>
                </c:pt>
                <c:pt idx="4">
                  <c:v>Культура, кинематография (0800) 1,3 %</c:v>
                </c:pt>
                <c:pt idx="5">
                  <c:v>Социальная политика (1000) 0,4 %</c:v>
                </c:pt>
                <c:pt idx="6">
                  <c:v>Физическая культура и спорт (1100) 0,5 %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31.5</c:v>
                </c:pt>
                <c:pt idx="1">
                  <c:v>2.1</c:v>
                </c:pt>
                <c:pt idx="2">
                  <c:v>35.1</c:v>
                </c:pt>
                <c:pt idx="3">
                  <c:v>29.1</c:v>
                </c:pt>
                <c:pt idx="4">
                  <c:v>1.3</c:v>
                </c:pt>
                <c:pt idx="5">
                  <c:v>0.4</c:v>
                </c:pt>
                <c:pt idx="6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состоянию на 31.12.2021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 (0100) 4,0 %</c:v>
                </c:pt>
                <c:pt idx="1">
                  <c:v>Национальная безопасность и правоохранительная деятельность (0300) 0,6 %</c:v>
                </c:pt>
                <c:pt idx="2">
                  <c:v>Национальная экономика (0400) 9,9 %</c:v>
                </c:pt>
                <c:pt idx="3">
                  <c:v>Жилищно-коммунальное хозяйство (0500) 79,6 %</c:v>
                </c:pt>
                <c:pt idx="4">
                  <c:v>Культура, кинематография (0800) 0,2 %</c:v>
                </c:pt>
                <c:pt idx="5">
                  <c:v>Социальная политика (1000) 5,6 %</c:v>
                </c:pt>
                <c:pt idx="6">
                  <c:v>Физическая культура и спорт (1100) 0,1 %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0.6</c:v>
                </c:pt>
                <c:pt idx="2">
                  <c:v>9.9</c:v>
                </c:pt>
                <c:pt idx="3">
                  <c:v>79.599999999999994</c:v>
                </c:pt>
                <c:pt idx="4">
                  <c:v>0.2</c:v>
                </c:pt>
                <c:pt idx="5">
                  <c:v>5.6</c:v>
                </c:pt>
                <c:pt idx="6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6018518518518523"/>
          <c:y val="0.11811718301718331"/>
          <c:w val="0.43055555555555558"/>
          <c:h val="0.8742249991880181"/>
        </c:manualLayout>
      </c:layout>
      <c:overlay val="0"/>
      <c:txPr>
        <a:bodyPr/>
        <a:lstStyle/>
        <a:p>
          <a:pPr algn="l"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ОТЧЕТ ОБ ИСПОЛНЕНИИ БЮДЖЕТА МУНИЦИПАЛЬНОГО ОБРАЗОВАНИЯ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«АСИНОВСКОЕ ГОРОДСКОЕ ПОСЕЛЕНИЕ»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ЗА 2021 ГОД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24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ДИНАМИКА ИЗМЕНЕНИЙ ОСНОВНЫХ ПАРАМЕТРОВ БЮДЖЕТА</a:t>
            </a:r>
            <a:endParaRPr lang="ru-RU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53165496"/>
              </p:ext>
            </p:extLst>
          </p:nvPr>
        </p:nvGraphicFramePr>
        <p:xfrm>
          <a:off x="457200" y="1600200"/>
          <a:ext cx="4038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Совета АГП от 25.12.2020 № 239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Совета АГП от 04.06.2021 № 256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Совета АГП от 17.09.2021 № 262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Совета АГП от 03.12.2021 № 290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Совета АГП от 29.12.2021 № 295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183415"/>
              </p:ext>
            </p:extLst>
          </p:nvPr>
        </p:nvGraphicFramePr>
        <p:xfrm>
          <a:off x="4648200" y="1600200"/>
          <a:ext cx="4038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Д= 77 442,50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 = 77 442,50</a:t>
                      </a:r>
                    </a:p>
                    <a:p>
                      <a:r>
                        <a:rPr lang="ru-RU" dirty="0" smtClean="0"/>
                        <a:t>Дефицит = 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 = 596 445,02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 = 600 371,74</a:t>
                      </a:r>
                    </a:p>
                    <a:p>
                      <a:r>
                        <a:rPr lang="ru-RU" dirty="0" err="1" smtClean="0"/>
                        <a:t>Деф</a:t>
                      </a:r>
                      <a:r>
                        <a:rPr lang="ru-RU" baseline="0" dirty="0" smtClean="0"/>
                        <a:t> = 3 926,72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 = 600 445,02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r>
                        <a:rPr lang="ru-RU" baseline="0" dirty="0" smtClean="0"/>
                        <a:t> = 604 371,74</a:t>
                      </a:r>
                    </a:p>
                    <a:p>
                      <a:r>
                        <a:rPr lang="ru-RU" baseline="0" dirty="0" err="1" smtClean="0"/>
                        <a:t>Деф</a:t>
                      </a:r>
                      <a:r>
                        <a:rPr lang="ru-RU" baseline="0" dirty="0" smtClean="0"/>
                        <a:t> = 3 926,72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 = 599 015,61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 = 602 964,51</a:t>
                      </a:r>
                    </a:p>
                    <a:p>
                      <a:r>
                        <a:rPr lang="ru-RU" dirty="0" err="1" smtClean="0"/>
                        <a:t>Деф</a:t>
                      </a:r>
                      <a:r>
                        <a:rPr lang="ru-RU" dirty="0" smtClean="0"/>
                        <a:t> = 3 948,90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 = 606 359,56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r>
                        <a:rPr lang="ru-RU" baseline="0" dirty="0" smtClean="0"/>
                        <a:t> = 610 308,46</a:t>
                      </a:r>
                    </a:p>
                    <a:p>
                      <a:r>
                        <a:rPr lang="ru-RU" baseline="0" dirty="0" err="1" smtClean="0"/>
                        <a:t>Деф</a:t>
                      </a:r>
                      <a:r>
                        <a:rPr lang="ru-RU" baseline="0" dirty="0" smtClean="0"/>
                        <a:t> = 3 948,90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98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СТРУКТУРА ДОХОДОВ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8322817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3936448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8742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ИСПОЛНЕНИЕ</a:t>
            </a:r>
            <a:br>
              <a:rPr lang="ru-RU" b="1" dirty="0">
                <a:solidFill>
                  <a:srgbClr val="00B050"/>
                </a:solidFill>
              </a:rPr>
            </a:br>
            <a:r>
              <a:rPr lang="ru-RU" b="1" dirty="0">
                <a:solidFill>
                  <a:srgbClr val="00B050"/>
                </a:solidFill>
              </a:rPr>
              <a:t>НАЛОГОВЫХ ДОХОДОВ БЮДЖЕТА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049247"/>
              </p:ext>
            </p:extLst>
          </p:nvPr>
        </p:nvGraphicFramePr>
        <p:xfrm>
          <a:off x="611560" y="1628800"/>
          <a:ext cx="813690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1285800"/>
                <a:gridCol w="1440160"/>
                <a:gridCol w="14401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дохода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Годовой план, т. р.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Исполнение за 2021 г.,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исполнения 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Акцизы по подакцизным товарам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6 656,56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6 433,34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96,6</a:t>
                      </a:r>
                      <a:endParaRPr lang="ru-RU" dirty="0"/>
                    </a:p>
                  </a:txBody>
                  <a:tcPr/>
                </a:tc>
              </a:tr>
              <a:tr h="413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 на доходы физических лиц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37 574,98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38 496,07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5 405,50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5 517,07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102,1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Земельный налог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7 893,00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8 031,21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101,8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9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ИСПОЛНЕНИЕ</a:t>
            </a:r>
            <a:br>
              <a:rPr lang="ru-RU" b="1" dirty="0">
                <a:solidFill>
                  <a:srgbClr val="00B050"/>
                </a:solidFill>
              </a:rPr>
            </a:br>
            <a:r>
              <a:rPr lang="ru-RU" sz="4200" b="1" dirty="0" smtClean="0">
                <a:solidFill>
                  <a:srgbClr val="00B050"/>
                </a:solidFill>
              </a:rPr>
              <a:t>НЕНАЛОГОВЫХ </a:t>
            </a:r>
            <a:r>
              <a:rPr lang="ru-RU" sz="4200" b="1" dirty="0">
                <a:solidFill>
                  <a:srgbClr val="00B050"/>
                </a:solidFill>
              </a:rPr>
              <a:t>ДОХОДОВ БЮДЖЕТА</a:t>
            </a:r>
            <a:endParaRPr lang="ru-RU" sz="4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176241"/>
              </p:ext>
            </p:extLst>
          </p:nvPr>
        </p:nvGraphicFramePr>
        <p:xfrm>
          <a:off x="457200" y="1600200"/>
          <a:ext cx="8363272" cy="475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8816"/>
                <a:gridCol w="1152128"/>
                <a:gridCol w="1512168"/>
                <a:gridCol w="14401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дохода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Годовой план, т. р.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Исполнение за 2021 г.,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исполнения 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виде арендной платы за земельные участки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4 990,00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5 107,86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102,4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Плата по соглашениям об установлении сервитута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14,50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Прочие поступления от использования имущества, находящегося в собственности городских поселений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3 560,00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3 552,43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99,8</a:t>
                      </a:r>
                      <a:endParaRPr lang="ru-RU" dirty="0"/>
                    </a:p>
                  </a:txBody>
                  <a:tcPr/>
                </a:tc>
              </a:tr>
              <a:tr h="58736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реализации иного имущества, находящегося в собственности городских поселений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325,00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324,13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продажи земельных участков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222,00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223,78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Штрафы, санкции, возмещение ущерба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15,00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14,54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Платежи в целях возмещения убытков, причиненных уклонением от заключения муниципального контракта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65,00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166,38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256,0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Прочие неналоговые доходы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1 365,00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1 385,26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СТРУКТУРА РАСХОДОВ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8861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55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СТРУКТУРА РАСХОДОВ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0998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22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ИСПОЛНЕНИЕ РАСХОДОВ </a:t>
            </a:r>
            <a:r>
              <a:rPr lang="ru-RU" sz="2800" b="1" dirty="0">
                <a:solidFill>
                  <a:srgbClr val="00B050"/>
                </a:solidFill>
              </a:rPr>
              <a:t>БЮДЖЕТА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734904"/>
              </p:ext>
            </p:extLst>
          </p:nvPr>
        </p:nvGraphicFramePr>
        <p:xfrm>
          <a:off x="467544" y="1052736"/>
          <a:ext cx="8219256" cy="50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  <a:gridCol w="792088"/>
                <a:gridCol w="1008112"/>
                <a:gridCol w="87444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</a:t>
                      </a: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расхода</a:t>
                      </a:r>
                      <a:endParaRPr lang="ru-R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Годовой план, т. р.</a:t>
                      </a:r>
                      <a:endParaRPr lang="ru-R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Исполнение за 2021 г., </a:t>
                      </a:r>
                      <a:r>
                        <a:rPr lang="ru-RU" sz="1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исполнения </a:t>
                      </a:r>
                      <a:endParaRPr lang="ru-RU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0102 «Функционирование  высшего должностного лица муниципального образования»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</a:t>
                      </a:r>
                      <a:r>
                        <a:rPr lang="ru-RU" sz="1000" baseline="0" dirty="0" smtClean="0"/>
                        <a:t> 083,65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1 080,85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99,7</a:t>
                      </a:r>
                      <a:endParaRPr lang="ru-RU" sz="1000" dirty="0"/>
                    </a:p>
                  </a:txBody>
                  <a:tcPr/>
                </a:tc>
              </a:tr>
              <a:tr h="2876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0103 «Функционирование  законодательных органов местного самоуправления»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62,50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62,50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0104 «Функционирование органов местного самоуправления»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20 878,40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20 712,78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99,2</a:t>
                      </a:r>
                      <a:endParaRPr lang="ru-RU" sz="1000" dirty="0"/>
                    </a:p>
                  </a:txBody>
                  <a:tcPr/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0111 «Резервный фонд»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315,16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315,16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0113 «Другие общегосударственные  вопросы»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2 501,88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2 264,49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90,5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0310 «Защита населения и территории от чрезвычайных ситуаций природного и техногенного характера, пожарная безопасность»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3 442,45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3 442,45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518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0406 «Водное хозяйство»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78,30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78,30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0409 «Дорожное хозяйство»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59 892,78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59 870,65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60216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0412 «Другие вопросы в области национальной экономики»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181,50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181,50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0501 «Жилищное хозяйство»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7 738,87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7 724,50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99,8</a:t>
                      </a:r>
                      <a:endParaRPr lang="ru-RU" sz="1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0502 «Коммунальное хозяйство»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448 950,49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403 206,00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89,8</a:t>
                      </a:r>
                      <a:endParaRPr lang="ru-RU" sz="1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0503 «Благоустройство»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29 925,08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28 529,18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95,3</a:t>
                      </a:r>
                      <a:endParaRPr lang="ru-RU" sz="1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0801 «Культура»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992,33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992,33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1003 «Социальное обеспечение населения»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40,00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40,00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1004 «Охрана семьи и детства»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33 957,00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32 785,00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96,5</a:t>
                      </a:r>
                      <a:endParaRPr lang="ru-RU" sz="100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1102 «Массовый спорт»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583,24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583,24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/>
                        <a:t>100,0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744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485</Words>
  <Application>Microsoft Office PowerPoint</Application>
  <PresentationFormat>Экран (4:3)</PresentationFormat>
  <Paragraphs>159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ОТЧЕТ ОБ ИСПОЛНЕНИИ БЮДЖЕТА МУНИЦИПАЛЬНОГО ОБРАЗОВАНИЯ «АСИНОВСКОЕ ГОРОДСКОЕ ПОСЕЛЕНИЕ» ЗА 2021 ГОД</vt:lpstr>
      <vt:lpstr>ДИНАМИКА ИЗМЕНЕНИЙ ОСНОВНЫХ ПАРАМЕТРОВ БЮДЖЕТА</vt:lpstr>
      <vt:lpstr>СТРУКТУРА ДОХОДОВ</vt:lpstr>
      <vt:lpstr>ИСПОЛНЕНИЕ НАЛОГОВЫХ ДОХОДОВ БЮДЖЕТА</vt:lpstr>
      <vt:lpstr>ИСПОЛНЕНИЕ НЕНАЛОГОВЫХ ДОХОДОВ БЮДЖЕТА</vt:lpstr>
      <vt:lpstr>СТРУКТУРА РАСХОДОВ</vt:lpstr>
      <vt:lpstr>СТРУКТУРА РАСХОДОВ</vt:lpstr>
      <vt:lpstr>ИСПОЛНЕНИЕ РАСХОДОВ БЮДЖЕТА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«АСИНОВСКОЕ ГОРОДСКОЕ ПОСЕЛЕНИЕ» ЗА 2021 ГОД</dc:title>
  <dc:creator>user</dc:creator>
  <cp:lastModifiedBy>user</cp:lastModifiedBy>
  <cp:revision>26</cp:revision>
  <dcterms:created xsi:type="dcterms:W3CDTF">2022-06-02T04:19:14Z</dcterms:created>
  <dcterms:modified xsi:type="dcterms:W3CDTF">2022-06-06T09:35:13Z</dcterms:modified>
</cp:coreProperties>
</file>