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81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37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%</a:t>
            </a:r>
            <a:endParaRPr lang="ru-RU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Акцизы по подакцизным товарам</c:v>
                </c:pt>
                <c:pt idx="1">
                  <c:v>Налог на доходы физических лиц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Прочие доходы</c:v>
                </c:pt>
                <c:pt idx="5">
                  <c:v>Безвозмездные поступления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5385710</c:v>
                </c:pt>
                <c:pt idx="1">
                  <c:v>36899260</c:v>
                </c:pt>
                <c:pt idx="2">
                  <c:v>4800000</c:v>
                </c:pt>
                <c:pt idx="3">
                  <c:v>7239060</c:v>
                </c:pt>
                <c:pt idx="4">
                  <c:v>7579000</c:v>
                </c:pt>
                <c:pt idx="5">
                  <c:v>343012580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AE-4F98-8FDB-894D298D06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 algn="dist">
            <a:defRPr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407030718382424"/>
          <c:y val="0.15370473401823415"/>
          <c:w val="0.42573879653932145"/>
          <c:h val="0.7361521058010380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руб.</c:v>
                </c:pt>
              </c:strCache>
            </c:strRef>
          </c:tx>
          <c:explosion val="80"/>
          <c:dLbls>
            <c:dLbl>
              <c:idx val="0"/>
              <c:layout>
                <c:manualLayout>
                  <c:x val="-1.8360187615437017E-2"/>
                  <c:y val="-1.2919420501304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187299504228638E-2"/>
                  <c:y val="-3.4177665196460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539370078740156E-2"/>
                  <c:y val="-4.7262021622784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295506464469719E-2"/>
                  <c:y val="0.17753576903423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Дорожное хозяйство</c:v>
                </c:pt>
                <c:pt idx="1">
                  <c:v>Жилищно-коммунальное хозяйство</c:v>
                </c:pt>
                <c:pt idx="2">
                  <c:v>Охрана семьи и детства</c:v>
                </c:pt>
                <c:pt idx="3">
                  <c:v>Культура</c:v>
                </c:pt>
                <c:pt idx="4">
                  <c:v>Прочие расходы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69800970</c:v>
                </c:pt>
                <c:pt idx="1">
                  <c:v>284865580</c:v>
                </c:pt>
                <c:pt idx="2">
                  <c:v>27219820</c:v>
                </c:pt>
                <c:pt idx="3">
                  <c:v>241400</c:v>
                </c:pt>
                <c:pt idx="4">
                  <c:v>31024590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B0-42FD-B18D-E0ACE0ABED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387953241955865"/>
          <c:y val="1.340731539504751E-2"/>
          <c:w val="0.33686120832118205"/>
          <c:h val="0.7720630442765537"/>
        </c:manualLayout>
      </c:layout>
      <c:overlay val="0"/>
    </c:legend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349721-BE14-4447-9FE4-CDFB9A9E4DD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FB5F6AD-E873-4378-8FCC-9E10B33EB7E0}">
      <dgm:prSet/>
      <dgm:spPr/>
      <dgm:t>
        <a:bodyPr/>
        <a:lstStyle/>
        <a:p>
          <a:pPr rtl="0"/>
          <a:r>
            <a:rPr lang="ru-RU" dirty="0" smtClean="0"/>
            <a:t>Спасибо за просмотр!</a:t>
          </a:r>
          <a:endParaRPr lang="ru-RU" dirty="0"/>
        </a:p>
      </dgm:t>
    </dgm:pt>
    <dgm:pt modelId="{D3BCAD09-2286-4F07-BCBF-1D67F5EA8618}" type="parTrans" cxnId="{BA6DF356-0212-462B-96EA-A030812F9EE4}">
      <dgm:prSet/>
      <dgm:spPr/>
      <dgm:t>
        <a:bodyPr/>
        <a:lstStyle/>
        <a:p>
          <a:endParaRPr lang="ru-RU"/>
        </a:p>
      </dgm:t>
    </dgm:pt>
    <dgm:pt modelId="{D233AA7C-4BAF-4090-9798-7CC3A473232E}" type="sibTrans" cxnId="{BA6DF356-0212-462B-96EA-A030812F9EE4}">
      <dgm:prSet/>
      <dgm:spPr/>
      <dgm:t>
        <a:bodyPr/>
        <a:lstStyle/>
        <a:p>
          <a:endParaRPr lang="ru-RU"/>
        </a:p>
      </dgm:t>
    </dgm:pt>
    <dgm:pt modelId="{6FFACE1B-45CF-44FD-A437-6074DA693B9E}" type="pres">
      <dgm:prSet presAssocID="{C0349721-BE14-4447-9FE4-CDFB9A9E4D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0B1198-B54B-45A8-95E5-AABEC7F66082}" type="pres">
      <dgm:prSet presAssocID="{EFB5F6AD-E873-4378-8FCC-9E10B33EB7E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CC4E9E-23B2-4174-8FFD-0F01181BF850}" type="presOf" srcId="{EFB5F6AD-E873-4378-8FCC-9E10B33EB7E0}" destId="{330B1198-B54B-45A8-95E5-AABEC7F66082}" srcOrd="0" destOrd="0" presId="urn:microsoft.com/office/officeart/2005/8/layout/process1"/>
    <dgm:cxn modelId="{BA6DF356-0212-462B-96EA-A030812F9EE4}" srcId="{C0349721-BE14-4447-9FE4-CDFB9A9E4DD4}" destId="{EFB5F6AD-E873-4378-8FCC-9E10B33EB7E0}" srcOrd="0" destOrd="0" parTransId="{D3BCAD09-2286-4F07-BCBF-1D67F5EA8618}" sibTransId="{D233AA7C-4BAF-4090-9798-7CC3A473232E}"/>
    <dgm:cxn modelId="{E7D76DD3-A02D-40FB-9DF2-0DBD26E2CC28}" type="presOf" srcId="{C0349721-BE14-4447-9FE4-CDFB9A9E4DD4}" destId="{6FFACE1B-45CF-44FD-A437-6074DA693B9E}" srcOrd="0" destOrd="0" presId="urn:microsoft.com/office/officeart/2005/8/layout/process1"/>
    <dgm:cxn modelId="{6E677A81-4F67-4C4B-88D2-4EAB092D4E38}" type="presParOf" srcId="{6FFACE1B-45CF-44FD-A437-6074DA693B9E}" destId="{330B1198-B54B-45A8-95E5-AABEC7F66082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B1198-B54B-45A8-95E5-AABEC7F66082}">
      <dsp:nvSpPr>
        <dsp:cNvPr id="0" name=""/>
        <dsp:cNvSpPr/>
      </dsp:nvSpPr>
      <dsp:spPr>
        <a:xfrm>
          <a:off x="4018" y="0"/>
          <a:ext cx="8221563" cy="3168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Спасибо за просмотр!</a:t>
          </a:r>
          <a:endParaRPr lang="ru-RU" sz="6500" kern="1200" dirty="0"/>
        </a:p>
      </dsp:txBody>
      <dsp:txXfrm>
        <a:off x="96816" y="92798"/>
        <a:ext cx="8035967" cy="2982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A5ED-11C2-4C52-890E-C5BC4010847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F321B-78DB-4E5A-A08C-C4EBF1DC51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3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F321B-78DB-4E5A-A08C-C4EBF1DC51A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2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CC35370-6A81-40A7-8996-EE8B35CDE5F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370-6A81-40A7-8996-EE8B35CDE5F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370-6A81-40A7-8996-EE8B35CDE5F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370-6A81-40A7-8996-EE8B35CDE5F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CC35370-6A81-40A7-8996-EE8B35CDE5F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370-6A81-40A7-8996-EE8B35CDE5F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370-6A81-40A7-8996-EE8B35CDE5F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370-6A81-40A7-8996-EE8B35CDE5F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370-6A81-40A7-8996-EE8B35CDE5F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CC35370-6A81-40A7-8996-EE8B35CDE5F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CC35370-6A81-40A7-8996-EE8B35CDE5F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CC35370-6A81-40A7-8996-EE8B35CDE5F4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113CC1B-4E8C-419F-AA21-8AD3D36C03B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Отчет об исполнении бюджета муниципального образования Асиновского образования «Асиновское городское поселение» за </a:t>
            </a:r>
            <a:r>
              <a:rPr lang="ru-RU" sz="3200" b="1" dirty="0" smtClean="0"/>
              <a:t>2020год</a:t>
            </a:r>
            <a:r>
              <a:rPr lang="ru-RU" sz="3200" b="1" dirty="0" smtClean="0"/>
              <a:t>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971600" y="2708920"/>
            <a:ext cx="7722234" cy="11048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user\Desktop\ger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208823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0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b="1" dirty="0">
                <a:effectLst/>
              </a:rPr>
              <a:t>Водозабор</a:t>
            </a:r>
            <a:r>
              <a:rPr lang="ru-RU" sz="1600" b="1" dirty="0" smtClean="0">
                <a:effectLst/>
              </a:rPr>
              <a:t>: </a:t>
            </a:r>
            <a:r>
              <a:rPr lang="ru-RU" sz="1600" dirty="0">
                <a:effectLst/>
              </a:rPr>
              <a:t>В рамках реализации мероприятия по реконструкции водозабора </a:t>
            </a:r>
            <a:r>
              <a:rPr lang="ru-RU" sz="1600" dirty="0" smtClean="0">
                <a:effectLst/>
              </a:rPr>
              <a:t>планируется </a:t>
            </a:r>
            <a:r>
              <a:rPr lang="ru-RU" sz="1600" dirty="0">
                <a:effectLst/>
              </a:rPr>
              <a:t>произвести комплексный ремонт зала фильтров, а именно замена загрузочного материала, дренажной системы, всех технологических трубопроводов общестроительные работы (замена плитки, окраска, ремонт полов), частично системы вентиляции и осуществить строительство здания водоподготовки</a:t>
            </a:r>
            <a:endParaRPr lang="ru-RU" sz="1600" dirty="0"/>
          </a:p>
        </p:txBody>
      </p:sp>
      <p:pic>
        <p:nvPicPr>
          <p:cNvPr id="7" name="Рисунок 6" descr="D:\Толстая_ЕЕ\работа катя\РАБОЧИЙ СТОЛ\ВОДОЗАБОР\ФОТО водозабор\Водозабор фото 22.11.19\20191122_1023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248602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D:\Толстая_ЕЕ\работа катя\РАБОЧИЙ СТОЛ\ВОДОЗАБОР\ФОТО водозабор\WhatsApp Image 2021-04-09 at 10.12.27.jpe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888432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Объект 8" descr="D:\Толстая_ЕЕ\работа катя\РАБОЧИЙ СТОЛ\ВОДОЗАБОР\ФОТО водозабор\Водозабор фото 22.11.19\20191122_102323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032448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6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19256" cy="223136"/>
          </a:xfrm>
        </p:spPr>
        <p:txBody>
          <a:bodyPr>
            <a:noAutofit/>
          </a:bodyPr>
          <a:lstStyle/>
          <a:p>
            <a:pPr algn="ctr"/>
            <a:endParaRPr lang="ru-RU" sz="2800" dirty="0"/>
          </a:p>
        </p:txBody>
      </p:sp>
      <p:pic>
        <p:nvPicPr>
          <p:cNvPr id="7" name="Объект 6" descr="D:\Толстая_ЕЕ\работа катя\РАБОЧИЙ СТОЛ\ВОДОЗАБОР\ФОТО водозабор\Водозабор фото 22.11.19\20191122_102916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72408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C:\Users\User\Desktop\Фото водозабор\WhatsApp Image 2021-04-09 at 10.34.47.jpe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46449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31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</a:rPr>
              <a:t>Новое здание водоподготовки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pic>
        <p:nvPicPr>
          <p:cNvPr id="5" name="Объект 4" descr="C:\Users\Олег\Desktop\05.04.2021\20210405_12305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3"/>
            <a:ext cx="6912768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38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  <a:effectLst/>
              </a:rPr>
              <a:t>Концессия: </a:t>
            </a:r>
            <a:r>
              <a:rPr lang="ru-RU" sz="1400" dirty="0">
                <a:solidFill>
                  <a:srgbClr val="00B0F0"/>
                </a:solidFill>
                <a:effectLst/>
              </a:rPr>
              <a:t>В рамках реализации концессионного соглашения подписанного 28 августа 2020 года планируется строительство  16 газовых котельных и 1 реконструкция. На сегодня разработана ПСД на 1 очередь строительства - это 9 котельных (Дружба, Гагарина, Нефтебаза, Лесозавод, ХДСУ, ВЭС, Центральная, Пмк-16, АЦРБ). Начато строительство уже 5 котельных (Дружба, Нефтебаза, Центральная, Гагарина, Лесозавод).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 descr="D:\Толстая_ЕЕ\работа катя\РАБОЧИЙ СТОЛ\Концессия\ТЕПЛО\РЕАЛИЗАЦИЯ  Концессии\стройконтроль\стройконтроль отчет Морозов\15-01-2021_05-45-02\фото к отчету\IMG-20210111-WA0037.jpg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2" t="593" r="1522" b="-593"/>
          <a:stretch/>
        </p:blipFill>
        <p:spPr bwMode="auto">
          <a:xfrm>
            <a:off x="462372" y="1628800"/>
            <a:ext cx="7067128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483768" y="177281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dirty="0" smtClean="0">
                <a:solidFill>
                  <a:srgbClr val="0070C0"/>
                </a:solidFill>
              </a:rPr>
              <a:t>Строительство </a:t>
            </a:r>
            <a:r>
              <a:rPr lang="ru-RU" dirty="0">
                <a:solidFill>
                  <a:srgbClr val="0070C0"/>
                </a:solidFill>
              </a:rPr>
              <a:t>котельной «Нефтебаза»</a:t>
            </a:r>
          </a:p>
        </p:txBody>
      </p:sp>
    </p:spTree>
    <p:extLst>
      <p:ext uri="{BB962C8B-B14F-4D97-AF65-F5344CB8AC3E}">
        <p14:creationId xmlns:p14="http://schemas.microsoft.com/office/powerpoint/2010/main" val="414613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B0F0"/>
                </a:solidFill>
                <a:effectLst/>
              </a:rPr>
              <a:t>Замена </a:t>
            </a:r>
            <a:r>
              <a:rPr lang="ru-RU" sz="2400" dirty="0">
                <a:solidFill>
                  <a:srgbClr val="00B0F0"/>
                </a:solidFill>
                <a:effectLst/>
              </a:rPr>
              <a:t>канализационных выпусков МКД №49 по </a:t>
            </a:r>
            <a:r>
              <a:rPr lang="ru-RU" sz="2400" dirty="0" smtClean="0">
                <a:solidFill>
                  <a:srgbClr val="00B0F0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00B0F0"/>
                </a:solidFill>
                <a:effectLst/>
              </a:rPr>
            </a:br>
            <a:r>
              <a:rPr lang="ru-RU" sz="2400" dirty="0" smtClean="0">
                <a:solidFill>
                  <a:srgbClr val="00B0F0"/>
                </a:solidFill>
                <a:effectLst/>
              </a:rPr>
              <a:t>ул</a:t>
            </a:r>
            <a:r>
              <a:rPr lang="ru-RU" sz="2400" dirty="0">
                <a:solidFill>
                  <a:srgbClr val="00B0F0"/>
                </a:solidFill>
                <a:effectLst/>
              </a:rPr>
              <a:t>. Сельской 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D:\Толстая_ЕЕ\работа катя\РАБОЧИЙ СТОЛ\Концессия\ТЕПЛО\РЕАЛИЗАЦИЯ  Концессии\стройконтроль\стройконтроль отчет Морозов\15-01-2021_05-45-02\фото к отчету\IMG-20210111-WA0026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91264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87824" y="1916832"/>
            <a:ext cx="458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Строительство котельной «Центральная»</a:t>
            </a:r>
          </a:p>
        </p:txBody>
      </p:sp>
    </p:spTree>
    <p:extLst>
      <p:ext uri="{BB962C8B-B14F-4D97-AF65-F5344CB8AC3E}">
        <p14:creationId xmlns:p14="http://schemas.microsoft.com/office/powerpoint/2010/main" val="38935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33480635"/>
              </p:ext>
            </p:extLst>
          </p:nvPr>
        </p:nvGraphicFramePr>
        <p:xfrm>
          <a:off x="457200" y="1484784"/>
          <a:ext cx="82296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5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исполнения доходов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064622"/>
              </p:ext>
            </p:extLst>
          </p:nvPr>
        </p:nvGraphicFramePr>
        <p:xfrm>
          <a:off x="251520" y="17585"/>
          <a:ext cx="8892480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541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Структура исполнения расходов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097208"/>
              </p:ext>
            </p:extLst>
          </p:nvPr>
        </p:nvGraphicFramePr>
        <p:xfrm>
          <a:off x="457200" y="1412776"/>
          <a:ext cx="8229600" cy="475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980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>«Поддержка государственных программ субъектов Российской Федерации и муниципальных программ формирования современной городской среды», </a:t>
            </a:r>
            <a:r>
              <a:rPr lang="ru-RU" sz="1800" dirty="0"/>
              <a:t>работы по благоустройству ул. имени Ленина (от дома №33 по ул. имени Ленина до пересечения ул. имени Ленина с ул. Стадионная по обе стороны ул. имени Ленина) г. Асино, Томской области (1 этап</a:t>
            </a:r>
            <a:r>
              <a:rPr lang="ru-RU" sz="1800" dirty="0" smtClean="0"/>
              <a:t>);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4744"/>
            <a:ext cx="4038600" cy="3028950"/>
          </a:xfrm>
        </p:spPr>
      </p:pic>
      <p:pic>
        <p:nvPicPr>
          <p:cNvPr id="1027" name="Picture 3" descr="\\ASCOT\Share\! Гассельбах С.Г\Шумихина\Для Непп\фото\Благоустройство ул. имени Лениан (от дома №33 по ул. имени Ленина до пересечения ул. имени Ленина с ул. Стадионная по обе стороны ул. имени Ленина)\Ленина до ремонта\IMG_20190924_1319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40324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100264" cy="3168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\\ASCOT\Share\! Гассельбах С.Г\Шумихина\Для Непп\фото\Благоустройство ул. имени Лениан (от дома №33 по ул. имени Ленина до пересечения ул. имени Ленина с ул. Стадионная по обе стороны ул. имени Ленина)\Ленина после ремонта\IMG_20200922_1543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0324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>
                <a:effectLst/>
              </a:rPr>
              <a:t>«Поддержка государственных программ субъектов Российской Федерации и муниципальных программ формирования современной городской среды», </a:t>
            </a:r>
            <a:r>
              <a:rPr lang="ru-RU" sz="2000" dirty="0"/>
              <a:t>работы по благоустройству сквера на ул. 9 Мая г. Асино, Томской </a:t>
            </a:r>
            <a:r>
              <a:rPr lang="ru-RU" sz="2000" dirty="0" smtClean="0"/>
              <a:t>области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(1 этап)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\\ASCOT\Share\! Гассельбах С.Г\Шумихина\Для Непп\фото\Благоустройство сквера на ул. 9 Мая\до ремонта 9 Мая сквер\IMG_20191004_145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01444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ASCOT\Share\! Гассельбах С.Г\Шумихина\Для Непп\фото\Благоустройство сквера на ул. 9 Мая\после ремонта 9 Мая сквер\IMG_20200922_161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3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>
                <a:effectLst/>
              </a:rPr>
              <a:t>Подготовка к зиме</a:t>
            </a:r>
            <a:r>
              <a:rPr lang="ru-RU" sz="1800" dirty="0" smtClean="0">
                <a:effectLst/>
              </a:rPr>
              <a:t>: </a:t>
            </a:r>
            <a:r>
              <a:rPr lang="ru-RU" sz="1800" dirty="0">
                <a:effectLst/>
              </a:rPr>
              <a:t>Выполнены работы по замене сетей холодного водоснабжения от ВК </a:t>
            </a:r>
            <a:r>
              <a:rPr lang="ru-RU" sz="1800" dirty="0" smtClean="0">
                <a:effectLst/>
              </a:rPr>
              <a:t>по  </a:t>
            </a:r>
            <a:r>
              <a:rPr lang="ru-RU" sz="1800" dirty="0">
                <a:effectLst/>
              </a:rPr>
              <a:t>ул. Мирная вдоль по ул. Путевая до пересечения с ул. Лесозаводская; от ВК, расположенного между № 1 и №3 по пер. Северный до гостиницы «Радуга» по </a:t>
            </a:r>
            <a:r>
              <a:rPr lang="ru-RU" sz="1800" dirty="0" smtClean="0">
                <a:effectLst/>
              </a:rPr>
              <a:t>  </a:t>
            </a:r>
            <a:r>
              <a:rPr lang="ru-RU" sz="1800" dirty="0">
                <a:effectLst/>
              </a:rPr>
              <a:t>ул. имени Ленина,66 работы. Так же выполнены работы по капитальному ремонту сетей отопления и горячего водоснабжения по адресу: Томская область, г. Асино, от котельной "Пищекомбинат", Ивана </a:t>
            </a:r>
            <a:r>
              <a:rPr lang="ru-RU" sz="1800" dirty="0" err="1">
                <a:effectLst/>
              </a:rPr>
              <a:t>Буева</a:t>
            </a:r>
            <a:r>
              <a:rPr lang="ru-RU" sz="1800" dirty="0">
                <a:effectLst/>
              </a:rPr>
              <a:t>, 61/1 на участке от ТК возле </a:t>
            </a:r>
            <a:r>
              <a:rPr lang="ru-RU" sz="1800" dirty="0" smtClean="0">
                <a:effectLst/>
              </a:rPr>
              <a:t>МКД  </a:t>
            </a:r>
            <a:r>
              <a:rPr lang="ru-RU" sz="1800" dirty="0">
                <a:effectLst/>
              </a:rPr>
              <a:t>№ 60 по ул. И. </a:t>
            </a:r>
            <a:r>
              <a:rPr lang="ru-RU" sz="1800" dirty="0" err="1">
                <a:effectLst/>
              </a:rPr>
              <a:t>Буева</a:t>
            </a:r>
            <a:r>
              <a:rPr lang="ru-RU" sz="1800" dirty="0" smtClean="0">
                <a:effectLst/>
              </a:rPr>
              <a:t>,  </a:t>
            </a:r>
            <a:r>
              <a:rPr lang="ru-RU" sz="1800" dirty="0">
                <a:effectLst/>
              </a:rPr>
              <a:t>до ввода в дом.</a:t>
            </a:r>
            <a:endParaRPr lang="ru-RU" sz="1800" dirty="0"/>
          </a:p>
        </p:txBody>
      </p:sp>
      <p:pic>
        <p:nvPicPr>
          <p:cNvPr id="9" name="Объект 8" descr="D:\Толстая_ЕЕ\работа катя\РАБОЧИЙ СТОЛ\ПОДГОТОВКА К ЗИМЕ\2020\Фото контракты 2020\Фото\Буева\fb1d7825-d1bf-4ed2-ab6f-a9b42bc50330.jpe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3816424" cy="309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D:\Толстая_ЕЕ\работа катя\РАБОЧИЙ СТОЛ\ПОДГОТОВКА К ЗИМЕ\2020\Фото контракты 2020\Фото\Радуга\2529216b-bc92-4a04-98e8-8eb11266d69b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2"/>
            <a:ext cx="3960440" cy="3096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38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19256" cy="151128"/>
          </a:xfrm>
        </p:spPr>
        <p:txBody>
          <a:bodyPr>
            <a:noAutofit/>
          </a:bodyPr>
          <a:lstStyle/>
          <a:p>
            <a:endParaRPr lang="ru-RU" sz="1800" dirty="0"/>
          </a:p>
        </p:txBody>
      </p:sp>
      <p:pic>
        <p:nvPicPr>
          <p:cNvPr id="7" name="Объект 6" descr="D:\Толстая_ЕЕ\работа катя\РАБОЧИЙ СТОЛ\ПОДГОТОВКА К ЗИМЕ\2020\Фото контракты 2020\Фото\Радуга\7e9d4ea4-93be-4665-8efd-39ae361582fa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960439" cy="439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D:\Толстая_ЕЕ\работа катя\РАБОЧИЙ СТОЛ\ПОДГОТОВКА К ЗИМЕ\2020\Фото контракты 2020\Фото\Путевая\IMG-20201021-WA002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556792"/>
            <a:ext cx="4176464" cy="4392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689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Приобретение жилых помещений для детей -сирот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</a:t>
            </a:r>
            <a:r>
              <a:rPr lang="ru-RU" sz="1800" dirty="0" smtClean="0"/>
              <a:t>2020 </a:t>
            </a:r>
            <a:r>
              <a:rPr lang="ru-RU" sz="1800" dirty="0" smtClean="0"/>
              <a:t>году было приобретено и передано </a:t>
            </a:r>
            <a:r>
              <a:rPr lang="ru-RU" sz="1800" dirty="0" smtClean="0"/>
              <a:t>34 </a:t>
            </a:r>
            <a:r>
              <a:rPr lang="ru-RU" sz="1800" dirty="0" smtClean="0"/>
              <a:t>жилых помещений детям - сиротам </a:t>
            </a:r>
            <a:endParaRPr lang="ru-RU" sz="1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5616624" cy="4322440"/>
          </a:xfrm>
        </p:spPr>
      </p:pic>
    </p:spTree>
    <p:extLst>
      <p:ext uri="{BB962C8B-B14F-4D97-AF65-F5344CB8AC3E}">
        <p14:creationId xmlns:p14="http://schemas.microsoft.com/office/powerpoint/2010/main" val="62863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</a:rPr>
              <a:t>Ремонт муниципального жилья</a:t>
            </a:r>
            <a:endParaRPr lang="ru-RU" sz="2000" dirty="0">
              <a:effectLst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05074"/>
            <a:ext cx="3960440" cy="3084165"/>
          </a:xfrm>
        </p:spPr>
      </p:pic>
      <p:pic>
        <p:nvPicPr>
          <p:cNvPr id="6" name="Рисунок 5" descr="D:\Толстая_ЕЕ\работа катя\РАБОЧИЙ СТОЛ\ЖИЛИЩНЫЙ КОНТРОЛЬ\2019\контроль\физлица 2019\Сентябрьская 79-2\WhatsApp Image 2019-07-24 at 11.00.06 (3)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032448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D:\Толстая_ЕЕ\работа катя\РАБОЧИЙ СТОЛ\ПОДГОТОВКА К ЗИМЕ\2020\ФОТО ремонт жилья\Сентябрьская 79-2 ремонт\WhatsApp Image 2021-04-09 at 10.13.51.jpeg"/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4824"/>
            <a:ext cx="4100264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265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284</Words>
  <Application>Microsoft Office PowerPoint</Application>
  <PresentationFormat>Экран (4:3)</PresentationFormat>
  <Paragraphs>23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Отчет об исполнении бюджета муниципального образования Асиновского образования «Асиновское городское поселение» за 2020год»</vt:lpstr>
      <vt:lpstr>Структура исполнения доходов </vt:lpstr>
      <vt:lpstr>Структура исполнения расходов</vt:lpstr>
      <vt:lpstr>«Поддержка государственных программ субъектов Российской Федерации и муниципальных программ формирования современной городской среды», работы по благоустройству ул. имени Ленина (от дома №33 по ул. имени Ленина до пересечения ул. имени Ленина с ул. Стадионная по обе стороны ул. имени Ленина) г. Асино, Томской области (1 этап);  </vt:lpstr>
      <vt:lpstr>«Поддержка государственных программ субъектов Российской Федерации и муниципальных программ формирования современной городской среды», работы по благоустройству сквера на ул. 9 Мая г. Асино, Томской области  (1 этап) </vt:lpstr>
      <vt:lpstr> Подготовка к зиме: Выполнены работы по замене сетей холодного водоснабжения от ВК по  ул. Мирная вдоль по ул. Путевая до пересечения с ул. Лесозаводская; от ВК, расположенного между № 1 и №3 по пер. Северный до гостиницы «Радуга» по   ул. имени Ленина,66 работы. Так же выполнены работы по капитальному ремонту сетей отопления и горячего водоснабжения по адресу: Томская область, г. Асино, от котельной "Пищекомбинат", Ивана Буева, 61/1 на участке от ТК возле МКД  № 60 по ул. И. Буева,  до ввода в дом.</vt:lpstr>
      <vt:lpstr>Презентация PowerPoint</vt:lpstr>
      <vt:lpstr>Приобретение жилых помещений для детей -сирот</vt:lpstr>
      <vt:lpstr>Ремонт муниципального жилья</vt:lpstr>
      <vt:lpstr>Водозабор: В рамках реализации мероприятия по реконструкции водозабора планируется произвести комплексный ремонт зала фильтров, а именно замена загрузочного материала, дренажной системы, всех технологических трубопроводов общестроительные работы (замена плитки, окраска, ремонт полов), частично системы вентиляции и осуществить строительство здания водоподготовки</vt:lpstr>
      <vt:lpstr>Презентация PowerPoint</vt:lpstr>
      <vt:lpstr>Новое здание водоподготовки </vt:lpstr>
      <vt:lpstr>Концессия: В рамках реализации концессионного соглашения подписанного 28 августа 2020 года планируется строительство  16 газовых котельных и 1 реконструкция. На сегодня разработана ПСД на 1 очередь строительства - это 9 котельных (Дружба, Гагарина, Нефтебаза, Лесозавод, ХДСУ, ВЭС, Центральная, Пмк-16, АЦРБ). Начато строительство уже 5 котельных (Дружба, Нефтебаза, Центральная, Гагарина, Лесозавод). </vt:lpstr>
      <vt:lpstr>Замена канализационных выпусков МКД №49 по  ул. Сельской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муниципального образования Асиновского образования «Асиновское городское поселение» за 2018 год»</dc:title>
  <dc:creator>user</dc:creator>
  <cp:lastModifiedBy>user</cp:lastModifiedBy>
  <cp:revision>49</cp:revision>
  <cp:lastPrinted>2019-06-25T06:45:35Z</cp:lastPrinted>
  <dcterms:created xsi:type="dcterms:W3CDTF">2019-06-06T08:12:04Z</dcterms:created>
  <dcterms:modified xsi:type="dcterms:W3CDTF">2021-04-12T06:41:05Z</dcterms:modified>
</cp:coreProperties>
</file>