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1" r:id="rId3"/>
    <p:sldId id="281" r:id="rId4"/>
    <p:sldId id="282" r:id="rId5"/>
    <p:sldId id="283" r:id="rId6"/>
    <p:sldId id="262" r:id="rId7"/>
    <p:sldId id="287" r:id="rId8"/>
    <p:sldId id="288" r:id="rId9"/>
    <p:sldId id="289" r:id="rId10"/>
    <p:sldId id="286" r:id="rId11"/>
    <p:sldId id="267" r:id="rId12"/>
    <p:sldId id="290" r:id="rId13"/>
    <p:sldId id="293" r:id="rId14"/>
    <p:sldId id="291" r:id="rId15"/>
    <p:sldId id="294" r:id="rId16"/>
    <p:sldId id="295" r:id="rId17"/>
    <p:sldId id="299" r:id="rId18"/>
    <p:sldId id="292" r:id="rId19"/>
    <p:sldId id="296" r:id="rId20"/>
    <p:sldId id="29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62"/>
            <p14:sldId id="287"/>
            <p14:sldId id="288"/>
            <p14:sldId id="289"/>
          </p14:sldIdLst>
        </p14:section>
        <p14:section name="Раздел 1" id="{6D9936A3-3945-4757-BC8B-B5C252D8E036}">
          <p14:sldIdLst>
            <p14:sldId id="286"/>
            <p14:sldId id="267"/>
            <p14:sldId id="290"/>
            <p14:sldId id="293"/>
            <p14:sldId id="291"/>
            <p14:sldId id="294"/>
            <p14:sldId id="295"/>
            <p14:sldId id="299"/>
            <p14:sldId id="292"/>
            <p14:sldId id="296"/>
            <p14:sldId id="298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6" d="100"/>
          <a:sy n="76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по итогам 2017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493215470707671"/>
                  <c:y val="-6.839428426613299E-2"/>
                </c:manualLayout>
              </c:layout>
              <c:showVal val="1"/>
            </c:dLbl>
            <c:dLbl>
              <c:idx val="2"/>
              <c:layout>
                <c:manualLayout>
                  <c:x val="0.14014930916654289"/>
                  <c:y val="0.1063263221550861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0.27</c:v>
                </c:pt>
                <c:pt idx="1">
                  <c:v>0.1</c:v>
                </c:pt>
                <c:pt idx="2">
                  <c:v>0.63000000000000012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ассигнований на дорожную деятельность за 2014-2017 годы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22.3</c:v>
                </c:pt>
                <c:pt idx="1">
                  <c:v>29.5</c:v>
                </c:pt>
                <c:pt idx="2">
                  <c:v>51.8</c:v>
                </c:pt>
                <c:pt idx="3">
                  <c:v>62.4</c:v>
                </c:pt>
              </c:numCache>
            </c:numRef>
          </c:val>
        </c:ser>
        <c:dLbls/>
        <c:shape val="cylinder"/>
        <c:axId val="159603328"/>
        <c:axId val="159613312"/>
        <c:axId val="0"/>
      </c:bar3DChart>
      <c:catAx>
        <c:axId val="159603328"/>
        <c:scaling>
          <c:orientation val="minMax"/>
        </c:scaling>
        <c:axPos val="b"/>
        <c:numFmt formatCode="General" sourceLinked="1"/>
        <c:tickLblPos val="nextTo"/>
        <c:crossAx val="159613312"/>
        <c:crosses val="autoZero"/>
        <c:auto val="1"/>
        <c:lblAlgn val="ctr"/>
        <c:lblOffset val="100"/>
      </c:catAx>
      <c:valAx>
        <c:axId val="159613312"/>
        <c:scaling>
          <c:orientation val="minMax"/>
        </c:scaling>
        <c:axPos val="l"/>
        <c:majorGridlines/>
        <c:numFmt formatCode="General" sourceLinked="1"/>
        <c:tickLblPos val="nextTo"/>
        <c:crossAx val="159603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9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02.08.2018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23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21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02.08.2018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jpe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БЮДЖЕТ ДЛЯ ГРАЖДАН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отчет об исполнении бюджета </a:t>
            </a:r>
            <a:br>
              <a:rPr lang="ru-RU" sz="2000" dirty="0" smtClean="0"/>
            </a:br>
            <a:r>
              <a:rPr lang="ru-RU" sz="2000" dirty="0" err="1" smtClean="0"/>
              <a:t>асиновского</a:t>
            </a:r>
            <a:r>
              <a:rPr lang="ru-RU" sz="2000" dirty="0" smtClean="0"/>
              <a:t> городского поселения </a:t>
            </a:r>
            <a:br>
              <a:rPr lang="ru-RU" sz="2000" dirty="0" smtClean="0"/>
            </a:br>
            <a:r>
              <a:rPr lang="ru-RU" sz="2000" dirty="0" smtClean="0"/>
              <a:t>за 2017 год</a:t>
            </a:r>
            <a:endParaRPr lang="ru-R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Администрация Асиновского городского поселения</a:t>
            </a:r>
            <a:endParaRPr lang="ru-RU" sz="1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06680" cy="1162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12777"/>
            <a:ext cx="6359624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бюджета были реализованы следующие муниципальные программы: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и экстремизма в муниципальном образовании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поселение" на 2017-2019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остановочных комплексов на автомобильных дорогах общего пользования местного значения на территории МО "АГП" на 2017-2024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транспортной инфраструктуры МО "АГП" на период 2017-2025 годы с перспективой до 2028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ремонта муниципальных жилых помещений муниципального образования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поселение" на 2017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объектов коммунальной инфраструктуры города Асино к прохождению осенне-зимнего периода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на 2017-2020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города Асино на 2017-2019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среды муниципального образования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поселение" на 2017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ветеранской организации города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проживания для жителей города Асино с ограниченными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435100"/>
            <a:ext cx="1725959" cy="46910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176 792,09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безвозмездных поступлений 100 640,25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терроризма и экстремизма в муниципальном образовании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поселение"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2017 - 2019 годы»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общества и государства от террористических актов и иных проявлений терроризма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24531155"/>
              </p:ext>
            </p:extLst>
          </p:nvPr>
        </p:nvGraphicFramePr>
        <p:xfrm>
          <a:off x="685800" y="2174873"/>
          <a:ext cx="3742184" cy="440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16"/>
                <a:gridCol w="792088"/>
                <a:gridCol w="720080"/>
              </a:tblGrid>
              <a:tr h="8940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Целевые индикаторы программы: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/>
                </a:tc>
              </a:tr>
              <a:tr h="1282138"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совершенных (попыток совершения) террористических актов и актов экстремистской направленности на территории муниципального образования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Асиновское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городское поселение 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128213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смотра-конкурса работ по профилактике терроризма и экстремизма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</a:t>
                      </a:r>
                      <a:r>
                        <a:rPr lang="ru-RU" sz="140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тыс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73016"/>
            <a:ext cx="3888432" cy="2553147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73625" y="1535112"/>
            <a:ext cx="4041775" cy="2181919"/>
          </a:xfrm>
        </p:spPr>
        <p:txBody>
          <a:bodyPr>
            <a:normAutofit fontScale="55000" lnSpcReduction="20000"/>
          </a:bodyPr>
          <a:lstStyle/>
          <a:p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обеспечение безопасности граждан и антитеррористической защищенности потенциальных объектов террористических посягательств, в том числе критически важных объектов инфраструктуры и жизнеобеспечения, а также мест массового пребывания людей;</a:t>
            </a:r>
          </a:p>
          <a:p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противодействие распространению идеологии терроризма и активизация работы по информационно-пропагандистскому обеспечению антитеррористических мероприятий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«Обустройство остановочных комплексов на автомобильных дорогах общего пользования местного значения на территории МО "АГП" на 2017-2024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4040188" cy="23042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just">
              <a:spcBef>
                <a:spcPts val="0"/>
              </a:spcBef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обеспечение комфортного проживания населения, создание современного архитектурного облика города;</a:t>
            </a:r>
          </a:p>
          <a:p>
            <a:pPr algn="just">
              <a:spcBef>
                <a:spcPts val="0"/>
              </a:spcBef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создание безопасных и комфортных условий пассажирам для ожидания транспорта;</a:t>
            </a:r>
          </a:p>
          <a:p>
            <a:pPr algn="just">
              <a:spcBef>
                <a:spcPts val="0"/>
              </a:spcBef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повышение уровня транспортного обслуживания населения;</a:t>
            </a:r>
          </a:p>
          <a:p>
            <a:pPr algn="just">
              <a:spcBef>
                <a:spcPts val="0"/>
              </a:spcBef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благоустройства города Асино;</a:t>
            </a:r>
          </a:p>
          <a:p>
            <a:pPr algn="just">
              <a:spcBef>
                <a:spcPts val="0"/>
              </a:spcBef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архитектурно – художественного оформления магистралей маршрутной сети и мест ожидания общественного транспорта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4041775" cy="12241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обустройство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остановочных пунктов пассажирского транспорта на территории муниципального образования «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 обязательными элементами в соответствии с ГОСТ Р 52766 – 2007 «Дороги автомобильные общего пользования. Элементы обустройства. Общие требования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83829842"/>
              </p:ext>
            </p:extLst>
          </p:nvPr>
        </p:nvGraphicFramePr>
        <p:xfrm>
          <a:off x="684213" y="3429000"/>
          <a:ext cx="4032249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Устройство остановочных</a:t>
                      </a:r>
                      <a:r>
                        <a:rPr lang="ru-RU" sz="1400" baseline="0" dirty="0" smtClean="0"/>
                        <a:t> комплексов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</a:t>
                      </a:r>
                      <a:r>
                        <a:rPr lang="ru-RU" sz="1200" dirty="0" err="1" smtClean="0"/>
                        <a:t>шт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</a:t>
                      </a:r>
                      <a:r>
                        <a:rPr lang="ru-RU" sz="1200" dirty="0" err="1" smtClean="0"/>
                        <a:t>шт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Остановки «Крайняя», «Центр», «Гастроном», «Вокзал». «Показательный», «Юбилейная», «Бассейн», «ТРЗ», «</a:t>
                      </a:r>
                      <a:r>
                        <a:rPr lang="ru-RU" sz="1200" dirty="0" err="1" smtClean="0"/>
                        <a:t>Жилмассив</a:t>
                      </a:r>
                      <a:r>
                        <a:rPr lang="ru-RU" sz="1200" dirty="0" smtClean="0"/>
                        <a:t>», «Гора»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Рабочая папка\2018\Отчет за 2017\Отчет бюджет для граждан\останов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260164"/>
            <a:ext cx="4041775" cy="27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3640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73050"/>
            <a:ext cx="8062664" cy="8516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транспортной инфраструктуры муниципального образования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 на период 2017-2025 годы с перспективой до 2028 года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395820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жизни населения за счет формирования улично-дорожной сети, соответствующей потребностям населения и экономики сельского поселения;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транспортных издержек, улучшение качества и снижение времени перевозок грузов и пассажиров автомобильным транспортом;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круглогодичного автотранспортного  сообщения с населенными пунктами;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движения, сокращение количества дорожно-транспортных происшествий и потерь от них;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для стабильного экономического развития и повышение  инвестиционной привлекательности муниципального образования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  посредством создания необходимой улично-дорожной инфраструктуры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7"/>
            <a:ext cx="398336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был проведен ямочный ремонт автомобильных дорог общего пользования местного значения (ул. Гончарова, автомобильная дорога в пос.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Причулымский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2599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объектов коммунальной инфраструктуры города Асино к прохождению осенне-зимнего периода 2017-2018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1052736"/>
            <a:ext cx="4040188" cy="2448272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r>
              <a:rPr lang="ru-RU" sz="1200" b="0" dirty="0" smtClean="0"/>
              <a:t>- подготовка </a:t>
            </a:r>
            <a:r>
              <a:rPr lang="ru-RU" sz="1200" b="0" dirty="0"/>
              <a:t>объектов коммунальной инфраструктуры к прохождению осенне-зимнего периода </a:t>
            </a:r>
            <a:r>
              <a:rPr lang="ru-RU" sz="1200" b="0" dirty="0" smtClean="0"/>
              <a:t>2017-2018</a:t>
            </a:r>
            <a:r>
              <a:rPr lang="ru-RU" sz="1200" b="0" dirty="0"/>
              <a:t>;</a:t>
            </a:r>
          </a:p>
          <a:p>
            <a:r>
              <a:rPr lang="ru-RU" sz="1200" b="0" dirty="0"/>
              <a:t>- повышение надежности предоставления коммунальных услуг населению;</a:t>
            </a:r>
          </a:p>
          <a:p>
            <a:r>
              <a:rPr lang="ru-RU" sz="1200" b="0" dirty="0"/>
              <a:t>- повышение качества предоставления коммунальных услуг населению; </a:t>
            </a:r>
          </a:p>
          <a:p>
            <a:r>
              <a:rPr lang="ru-RU" sz="1200" b="0" dirty="0"/>
              <a:t>-повышение </a:t>
            </a:r>
            <a:r>
              <a:rPr lang="ru-RU" sz="1200" b="0" dirty="0" err="1"/>
              <a:t>энергоэффективности</a:t>
            </a:r>
            <a:r>
              <a:rPr lang="ru-RU" sz="1200" b="0" dirty="0"/>
              <a:t> функционирования систем коммунальной инфраструктуры;</a:t>
            </a:r>
          </a:p>
          <a:p>
            <a:r>
              <a:rPr lang="ru-RU" sz="1200" b="0" dirty="0"/>
              <a:t>- снижение издержек на производство коммунальных услуг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55368" y="1196752"/>
            <a:ext cx="4041775" cy="187220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коммунальных ресурсов;</a:t>
            </a:r>
          </a:p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издержек на производство коммунальных услуг;</a:t>
            </a:r>
          </a:p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предотвращение ситуаций, которые могут привести к загрязнению окружающей среды;</a:t>
            </a:r>
          </a:p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предотвращение ситуаций, которые могут привести к нарушению функционирования систем тепло-, водоснабжения и водоотведения на территории г. Асино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ASCOT\Share\! Астафьева О.Н\Отчет 2017\Берегов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7"/>
            <a:ext cx="3528392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ASCOT\Share\! Астафьева О.Н\Отчет 2017\Водовод Лазо 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01008"/>
            <a:ext cx="3816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29048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836713"/>
            <a:ext cx="828092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на 2017-2020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95536" y="1844824"/>
            <a:ext cx="4040188" cy="208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организационных, правовых, технических и экономических условий для повышения энергетической эффективности и энергосбережения  на территории Асиновского городского поселения 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932040" y="1988840"/>
            <a:ext cx="4041775" cy="158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был приобретен и установлен прибор учета тепловой энергии; проведена корректировка программы энергосбережения. Сумма финансирования программы составила 111,3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02873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муниципального образования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 на 2017 год»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1437928" cy="187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комфорта среды  на  территории муниципального образования «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\\ASCOT\Share\! Астафьева О.Н\Фото до\IMG_9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4437112"/>
            <a:ext cx="36801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2339753" y="980728"/>
            <a:ext cx="6575648" cy="33123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АВПУ, д. 2 – реализация планируется в 2017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 (установка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скамеек, урн, освещения, оборудование детской площадки, восстановление покрытия парковки, оборудование спортивной площадки, включающее в себя демонтаж существующего ограждения и устройство спортивного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оборудования);</a:t>
            </a: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Станционная, д. 32 – реализация планируется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поэтапно: 1 этап 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 год) – выполнение работ по минимальному перечню: установка освещения, установка скамеек и урн, ремонт покрытия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Ивана Черных, д. 18 – реализация планируется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поэтапно: 1 этап 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 год) – выполнение работ по минимальному перечню: освещение, установка скамеек и урн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Транспортная, д. 1- реализация планируется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поэтапно: 1 этап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 год) – выполнение работ по минимальному перечню: ремонт покрытия проезда, освещение, установка скамеек и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им. Ленина, 31 - реализация планируется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поэтапно: 1 этап </a:t>
            </a: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 год) – ремонт освещения, установка скамеек и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endParaRPr lang="ru-RU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направленных на реализацию программы, составил 4 771 770 рублей, в том числе: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федерального бюджета 3 255 807;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областного бюджета 1 143 932;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района 21 998;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поселения 350 032.</a:t>
            </a:r>
          </a:p>
        </p:txBody>
      </p:sp>
      <p:pic>
        <p:nvPicPr>
          <p:cNvPr id="2054" name="Picture 6" descr="\\ASCOT\Share\! Астафьева О.Н\СОКОЛОВ М.С\Фото Городская среда\2 ЭТАП Транспортная 1 и И.Черных 18\IMG_06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062"/>
            <a:ext cx="3672408" cy="21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329052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города Асино на 2016-2019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1437928" cy="187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комфорта среды  на  территории муниципального образования «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Асиновское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поселение»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2339752" y="1124744"/>
            <a:ext cx="6575648" cy="18722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финансируются следующие направления: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(электроэнергия, техническое обслуживание, установка опор освещения);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городской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(содержание городского парка, устройство и содержание городских клумб и объектов озеленения);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мест захоронений на городском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территорий городских кладбищ);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(ликвидация свалок, уборка мусора с общественных территорий города, устройство контейнерных площадок);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мест общего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города к праздничным мероприятиям, содержание детских площадок и городских туалетов)</a:t>
            </a:r>
          </a:p>
        </p:txBody>
      </p:sp>
      <p:pic>
        <p:nvPicPr>
          <p:cNvPr id="2050" name="Picture 2" descr="C:\Users\user\Desktop\Рабочая папка\2018\Отчет за 2017\Отчет бюджет для граждан\Фотки Кинжагулова\контейнеры\черны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8233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068960"/>
            <a:ext cx="40417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756233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39752" y="260648"/>
            <a:ext cx="5486400" cy="710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ветеранской организации города Асино» на 2017-2019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59632" y="836712"/>
            <a:ext cx="7272808" cy="11521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just">
              <a:spcBef>
                <a:spcPts val="0"/>
              </a:spcBef>
            </a:pPr>
            <a:r>
              <a:rPr lang="ru-RU" b="0" dirty="0" smtClean="0"/>
              <a:t>обеспечение </a:t>
            </a:r>
            <a:r>
              <a:rPr lang="ru-RU" b="0" dirty="0"/>
              <a:t>социальной поддержки ветеранов войны и труда, граждан пожилого возраста, нуждающихся в социальной поддержке, обеспечение вовлечения ветеранов войны и труда, граждан пожилого возраста в ветеранское движение для участия в социально-экономической и культурной жизни городского поселения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1043608" y="2060848"/>
            <a:ext cx="792088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/>
              <a:t>осуществление </a:t>
            </a:r>
            <a:r>
              <a:rPr lang="ru-RU" sz="1400" dirty="0"/>
              <a:t>мер, направленных на социальную поддержку ветеранов, инвалидов Великой Отечественной войны, тружеников тыла, ветеранов труда, граждан пожилого возраста;</a:t>
            </a:r>
          </a:p>
          <a:p>
            <a:pPr marL="0" indent="0">
              <a:buNone/>
            </a:pPr>
            <a:r>
              <a:rPr lang="ru-RU" sz="1400" dirty="0" smtClean="0"/>
              <a:t>- создание </a:t>
            </a:r>
            <a:r>
              <a:rPr lang="ru-RU" sz="1400" dirty="0"/>
              <a:t>условий для  активного участия в общественной жизни Асиновского городского поселения; </a:t>
            </a:r>
          </a:p>
          <a:p>
            <a:pPr marL="0" indent="0">
              <a:buNone/>
            </a:pPr>
            <a:r>
              <a:rPr lang="ru-RU" sz="1400" dirty="0" smtClean="0"/>
              <a:t>- создание </a:t>
            </a:r>
            <a:r>
              <a:rPr lang="ru-RU" sz="1400" dirty="0"/>
              <a:t>условий для реализации собственного потенциала ветеранов Великой Отечественной войны, инвалидов войны, тружеников тыла, ветеранов труда, граждан пожилого возраста, обеспечивающих возможность активизации их деятельности;</a:t>
            </a:r>
          </a:p>
          <a:p>
            <a:pPr marL="0" indent="0">
              <a:buNone/>
            </a:pPr>
            <a:r>
              <a:rPr lang="ru-RU" sz="1400" dirty="0" smtClean="0"/>
              <a:t>- создание </a:t>
            </a:r>
            <a:r>
              <a:rPr lang="ru-RU" sz="1400" dirty="0"/>
              <a:t>условий и оказание помощи  в организации их культурного досуга, предоставление возможности для раскрытия их творческих способностей через смотры, фестивали ветеранских самодеятельных коллективов;</a:t>
            </a:r>
          </a:p>
          <a:p>
            <a:pPr marL="0" indent="0">
              <a:buNone/>
            </a:pPr>
            <a:r>
              <a:rPr lang="ru-RU" sz="1400" dirty="0" smtClean="0"/>
              <a:t>- увеличение </a:t>
            </a:r>
            <a:r>
              <a:rPr lang="ru-RU" sz="1400" dirty="0"/>
              <a:t>количества участников социально значимых мероприятий;</a:t>
            </a:r>
          </a:p>
          <a:p>
            <a:pPr marL="0" indent="0">
              <a:buNone/>
            </a:pPr>
            <a:r>
              <a:rPr lang="ru-RU" sz="1400" dirty="0" smtClean="0"/>
              <a:t>- организация </a:t>
            </a:r>
            <a:r>
              <a:rPr lang="ru-RU" sz="1400" dirty="0"/>
              <a:t>и проведение мероприятий, посвященных Дню Победы в Великой Отечественной войне 1941-45 гг., памятным датам и событиям, Дням воинской славы России, Международному дню пожилых людей;</a:t>
            </a:r>
          </a:p>
          <a:p>
            <a:pPr marL="0" indent="0">
              <a:buNone/>
            </a:pPr>
            <a:r>
              <a:rPr lang="ru-RU" sz="1400" dirty="0" smtClean="0"/>
              <a:t>- популяризация </a:t>
            </a:r>
            <a:r>
              <a:rPr lang="ru-RU" sz="1400" dirty="0"/>
              <a:t>работы ветеранской организации города Асино, формирование    условий   для    становления гражданского общества через ветеранское движение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545934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62 358 067 рублей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82979366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9647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расходования средств: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38 млн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содержание дорог 24 млн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140968"/>
            <a:ext cx="3978324" cy="2947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1161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Данный раздел «Бюджета для граждан» знакомит с основными итогами исполнения бюджета Асиновского городского поселения за 2017 год</a:t>
            </a:r>
            <a:endParaRPr lang="ru-RU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/>
              <a:t>Бюджет Асиновского городского поселения на 2017 год был принят решением Совета Асиновского городского поселения от 29.12.2016 г. № 277 "О бюджете муниципального образования "</a:t>
            </a:r>
            <a:r>
              <a:rPr lang="ru-RU" sz="2000" dirty="0" err="1"/>
              <a:t>Асиновское</a:t>
            </a:r>
            <a:r>
              <a:rPr lang="ru-RU" sz="2000" dirty="0"/>
              <a:t> городское поселение" на 2017 год". В течение года в бюджет было внесено 9 изменений: решения Совета от 12.01.2017 № 281, от 16.02.2017 № 283, от 22.03.2017 № 288, от 18.05.2017 № 306, от 06.07.2017 № 317, от 18.08.2017 № 329, от 19.10.2017 № 13, от 07.12.2017 № 24, от 27.12.2017 № 31.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/>
              <a:t>Отчет об исполнении бюджета прошел </a:t>
            </a:r>
            <a:r>
              <a:rPr lang="ru-RU" sz="2000" dirty="0"/>
              <a:t>процедуру публичных слушаний, в результате которой предложений и замечаний не </a:t>
            </a:r>
            <a:r>
              <a:rPr lang="ru-RU" sz="2000" dirty="0" smtClean="0"/>
              <a:t>поступило, было получено </a:t>
            </a:r>
            <a:r>
              <a:rPr lang="ru-RU" sz="2000" dirty="0"/>
              <a:t>заключение контрольно-счетного органа Думы Асиновского района, выполняющего функцию внешнего контроля.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429000"/>
            <a:ext cx="8231832" cy="981075"/>
          </a:xfrm>
        </p:spPr>
        <p:txBody>
          <a:bodyPr>
            <a:normAutofit/>
          </a:bodyPr>
          <a:lstStyle/>
          <a:p>
            <a:pPr algn="ctr">
              <a:defRPr lang="ru-RU"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6055" y="692696"/>
            <a:ext cx="6781800" cy="54795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450000" algn="just"/>
            <a:r>
              <a:rPr lang="ru-RU" sz="1400" dirty="0" smtClean="0"/>
              <a:t>Бюджет исполнен по программно-целевому принципу на базе муниципальных программ: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Профилактика </a:t>
            </a:r>
            <a:r>
              <a:rPr lang="ru-RU" sz="1400" dirty="0"/>
              <a:t>терроризма и экстремизма в муниципальном образовании "</a:t>
            </a:r>
            <a:r>
              <a:rPr lang="ru-RU" sz="1400" dirty="0" err="1"/>
              <a:t>Асиновское</a:t>
            </a:r>
            <a:r>
              <a:rPr lang="ru-RU" sz="1400" dirty="0"/>
              <a:t> городское поселение" на 2017-2019 </a:t>
            </a:r>
            <a:r>
              <a:rPr lang="ru-RU" sz="1400" dirty="0" smtClean="0"/>
              <a:t>годы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Обустройство </a:t>
            </a:r>
            <a:r>
              <a:rPr lang="ru-RU" sz="1400" dirty="0"/>
              <a:t>остановочных комплексов на автомобильных дорогах общего пользования местного значения на территории МО "АГП" на 2017-2024 </a:t>
            </a:r>
            <a:r>
              <a:rPr lang="ru-RU" sz="1400" dirty="0" smtClean="0"/>
              <a:t>годы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Программа </a:t>
            </a:r>
            <a:r>
              <a:rPr lang="ru-RU" sz="1400" dirty="0"/>
              <a:t>комплексного развития транспортной инфраструктуры МО "АГП" на период 2017-2025 годы с перспективой до 2028 </a:t>
            </a:r>
            <a:r>
              <a:rPr lang="ru-RU" sz="1400" dirty="0" smtClean="0"/>
              <a:t>года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Проведение </a:t>
            </a:r>
            <a:r>
              <a:rPr lang="ru-RU" sz="1400" dirty="0"/>
              <a:t>ремонта муниципальных жилых помещений муниципального образования "</a:t>
            </a:r>
            <a:r>
              <a:rPr lang="ru-RU" sz="1400" dirty="0" err="1"/>
              <a:t>Асиновское</a:t>
            </a:r>
            <a:r>
              <a:rPr lang="ru-RU" sz="1400" dirty="0"/>
              <a:t> городское поселение" на 2017 </a:t>
            </a:r>
            <a:r>
              <a:rPr lang="ru-RU" sz="1400" dirty="0" smtClean="0"/>
              <a:t>год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Подготовка </a:t>
            </a:r>
            <a:r>
              <a:rPr lang="ru-RU" sz="1400" dirty="0"/>
              <a:t>объектов коммунальной инфраструктуры города Асино к прохождению осенне-зимнего периода 2017-208 </a:t>
            </a:r>
            <a:r>
              <a:rPr lang="ru-RU" sz="1400" dirty="0" err="1" smtClean="0"/>
              <a:t>гг</a:t>
            </a: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Энергосбережение </a:t>
            </a:r>
            <a:r>
              <a:rPr lang="ru-RU" sz="1400" dirty="0"/>
              <a:t>и повышение энергетической эффективности на 2017-2020 </a:t>
            </a:r>
            <a:r>
              <a:rPr lang="ru-RU" sz="1400" dirty="0" err="1" smtClean="0"/>
              <a:t>гг</a:t>
            </a:r>
            <a:r>
              <a:rPr lang="ru-RU" sz="1400" dirty="0" smtClean="0"/>
              <a:t>\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Благоустройство муниципального образования «</a:t>
            </a:r>
            <a:r>
              <a:rPr lang="ru-RU" sz="1400" dirty="0" err="1" smtClean="0"/>
              <a:t>Асиновское</a:t>
            </a:r>
            <a:r>
              <a:rPr lang="ru-RU" sz="1400" dirty="0" smtClean="0"/>
              <a:t> городское поселение»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Формирование </a:t>
            </a:r>
            <a:r>
              <a:rPr lang="ru-RU" sz="1400" dirty="0" err="1"/>
              <a:t>совеременной</a:t>
            </a:r>
            <a:r>
              <a:rPr lang="ru-RU" sz="1400" dirty="0"/>
              <a:t> городской среды муниципального образования "</a:t>
            </a:r>
            <a:r>
              <a:rPr lang="ru-RU" sz="1400" dirty="0" err="1"/>
              <a:t>Асиновское</a:t>
            </a:r>
            <a:r>
              <a:rPr lang="ru-RU" sz="1400" dirty="0"/>
              <a:t> городское поселение" на 2017 </a:t>
            </a:r>
            <a:r>
              <a:rPr lang="ru-RU" sz="1400" dirty="0" smtClean="0"/>
              <a:t>год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Поддержка </a:t>
            </a:r>
            <a:r>
              <a:rPr lang="ru-RU" sz="1400" dirty="0"/>
              <a:t>ветеранской организации города </a:t>
            </a:r>
            <a:r>
              <a:rPr lang="ru-RU" sz="1400" dirty="0" smtClean="0"/>
              <a:t>Асино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Создание </a:t>
            </a:r>
            <a:r>
              <a:rPr lang="ru-RU" sz="1400" dirty="0"/>
              <a:t>комфортных условий проживания для жителей города Асино с ограниченными возможностями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7319" y="-31915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76672"/>
            <a:ext cx="7655570" cy="54669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0544035"/>
              </p:ext>
            </p:extLst>
          </p:nvPr>
        </p:nvGraphicFramePr>
        <p:xfrm>
          <a:off x="1043607" y="476670"/>
          <a:ext cx="7128792" cy="6144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6"/>
                <a:gridCol w="3564396"/>
              </a:tblGrid>
              <a:tr h="267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ДОХОДЫ БЮДЖЕТА: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ИЗ БЮДЖЕТА ФИНАНСИРУЮТСЯ РАСХОДЫ ПО СЛЕДУЮЩИМ НАПРАВЛЕНИЯМ: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241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Налоговые доходы: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уплату акцизов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7868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для нужд городских поселений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Функционирование законодательных (представительных) и исполнительных органов местного самоуправления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3372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Водное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Дорожное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80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Неналоговые доходы: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56206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Прочие поступления от использования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22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Прочие доходы от компенсации затрат бюджетов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6744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реализации иного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3372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3425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продажи земельных участков, находящихся в собственности городских поселений (за исключением земельных участков муниципальных бюджетных и автономных учреждений)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2248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Невыясненные поступления, зачисляемые в бюджеты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Прочие неналоговые доходы бюджетов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56206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80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Безвозмездные поступления: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Дотации бюджетам </a:t>
                      </a:r>
                      <a:r>
                        <a:rPr lang="ru-RU" sz="800" u="none" strike="noStrike" dirty="0" smtClean="0">
                          <a:effectLst/>
                        </a:rPr>
                        <a:t>городских </a:t>
                      </a:r>
                      <a:r>
                        <a:rPr lang="ru-RU" sz="800" u="none" strike="noStrike" dirty="0">
                          <a:effectLst/>
                        </a:rPr>
                        <a:t>поселений на выравнивание бюджетной обеспеченности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Иные  межбюджетные трансферты: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  <a:tr h="1179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Субсидии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4576" marR="4576" marT="4576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ДИНАМИКА ПАРАМЕТРОВ БЮДЖЕТА В 2017 ГОДУ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005549"/>
              </p:ext>
            </p:extLst>
          </p:nvPr>
        </p:nvGraphicFramePr>
        <p:xfrm>
          <a:off x="3563890" y="273050"/>
          <a:ext cx="5351510" cy="498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8"/>
                <a:gridCol w="1152128"/>
                <a:gridCol w="978660"/>
                <a:gridCol w="1070302"/>
                <a:gridCol w="1070302"/>
              </a:tblGrid>
              <a:tr h="12030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Первоначальный план 2017, </a:t>
                      </a:r>
                      <a:r>
                        <a:rPr lang="ru-RU" sz="140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в течение года, </a:t>
                      </a:r>
                      <a:r>
                        <a:rPr lang="ru-RU" sz="140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Уточненный план 2017, </a:t>
                      </a:r>
                      <a:r>
                        <a:rPr lang="ru-RU" sz="140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 исполнение по итогам 2017,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Отклонение,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тыс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</a:tr>
              <a:tr h="12030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</a:t>
                      </a:r>
                    </a:p>
                    <a:p>
                      <a:pPr algn="ctr"/>
                      <a:r>
                        <a:rPr lang="ru-RU" sz="1400" dirty="0" smtClean="0"/>
                        <a:t>71 455,48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+ 116 544,11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187 999,59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187 506,32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- 493,27</a:t>
                      </a:r>
                      <a:endParaRPr lang="ru-RU" sz="1400" dirty="0"/>
                    </a:p>
                  </a:txBody>
                  <a:tcPr/>
                </a:tc>
              </a:tr>
              <a:tr h="12030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71 455,48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+ 120 530,16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191 985,64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176 792,09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15 193,55</a:t>
                      </a:r>
                      <a:endParaRPr lang="ru-RU" sz="1400" dirty="0"/>
                    </a:p>
                  </a:txBody>
                  <a:tcPr/>
                </a:tc>
              </a:tr>
              <a:tr h="12030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</a:t>
                      </a:r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- 3 986,05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- 3 986,05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10 714,23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+ 14 700,28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результате внесения изменений </a:t>
            </a:r>
            <a:r>
              <a:rPr lang="ru-RU" dirty="0" smtClean="0"/>
              <a:t>в течение года общая </a:t>
            </a:r>
            <a:r>
              <a:rPr lang="ru-RU" dirty="0"/>
              <a:t>сумма доходов увеличилась со 71 455 481,80 рублей до 187 999 </a:t>
            </a:r>
            <a:r>
              <a:rPr lang="ru-RU" dirty="0" smtClean="0"/>
              <a:t>592,24</a:t>
            </a:r>
            <a:endParaRPr lang="ru-RU" dirty="0"/>
          </a:p>
          <a:p>
            <a:r>
              <a:rPr lang="ru-RU" dirty="0"/>
              <a:t>Расходы бюджета увеличивались соответственно доходам, а именно со 71 455 481,80 рублей до 191 985 </a:t>
            </a:r>
            <a:r>
              <a:rPr lang="ru-RU" dirty="0" smtClean="0"/>
              <a:t>641,52 с </a:t>
            </a:r>
            <a:r>
              <a:rPr lang="ru-RU" dirty="0"/>
              <a:t>учетом дефицита бюджета в сумме </a:t>
            </a:r>
            <a:r>
              <a:rPr lang="ru-RU" dirty="0" smtClean="0"/>
              <a:t>3</a:t>
            </a:r>
            <a:r>
              <a:rPr lang="ru-RU" dirty="0"/>
              <a:t> 986 </a:t>
            </a:r>
            <a:r>
              <a:rPr lang="ru-RU" dirty="0" smtClean="0"/>
              <a:t>049,28 </a:t>
            </a:r>
            <a:r>
              <a:rPr lang="ru-RU" dirty="0"/>
              <a:t>рублей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4629526"/>
              </p:ext>
            </p:extLst>
          </p:nvPr>
        </p:nvGraphicFramePr>
        <p:xfrm>
          <a:off x="827584" y="1844824"/>
          <a:ext cx="8077200" cy="466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8146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2016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2017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2017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%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 marL="197809" marR="197809"/>
                </a:tc>
              </a:tr>
              <a:tr h="81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уплату акцизов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6 592,47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4 641,46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4 851,90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73,6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104,5</a:t>
                      </a:r>
                      <a:endParaRPr lang="ru-RU" sz="1400" dirty="0"/>
                    </a:p>
                  </a:txBody>
                  <a:tcPr marL="197809" marR="197809"/>
                </a:tc>
              </a:tr>
              <a:tr h="10590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29 407,63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31 340,00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31 405,41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106,8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100,2</a:t>
                      </a:r>
                      <a:endParaRPr lang="ru-RU" sz="1400" dirty="0"/>
                    </a:p>
                  </a:txBody>
                  <a:tcPr marL="197809" marR="197809"/>
                </a:tc>
              </a:tr>
              <a:tr h="13034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имущество физических лиц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3 098,52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4 950,00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5 077,88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163,9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102,6</a:t>
                      </a:r>
                      <a:endParaRPr lang="ru-RU" sz="1400" dirty="0"/>
                    </a:p>
                  </a:txBody>
                  <a:tcPr marL="197809" marR="197809"/>
                </a:tc>
              </a:tr>
              <a:tr h="5702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Земельный налог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6 925,49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9 802,15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10 051,84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145,1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102,6</a:t>
                      </a:r>
                      <a:endParaRPr lang="ru-RU" sz="1400" dirty="0"/>
                    </a:p>
                  </a:txBody>
                  <a:tcPr marL="197809" marR="197809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НЕНАЛОГОВЫЕ ДОХОДЫ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80394735"/>
              </p:ext>
            </p:extLst>
          </p:nvPr>
        </p:nvGraphicFramePr>
        <p:xfrm>
          <a:off x="685800" y="1600200"/>
          <a:ext cx="460628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983"/>
                <a:gridCol w="680009"/>
                <a:gridCol w="720080"/>
                <a:gridCol w="720080"/>
                <a:gridCol w="576064"/>
                <a:gridCol w="576064"/>
              </a:tblGrid>
              <a:tr h="8146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2016 г, </a:t>
                      </a:r>
                      <a:r>
                        <a:rPr lang="ru-RU" sz="1200" dirty="0" err="1" smtClean="0"/>
                        <a:t>тыс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2017 г, </a:t>
                      </a:r>
                      <a:r>
                        <a:rPr lang="ru-RU" sz="1200" dirty="0" err="1" smtClean="0"/>
                        <a:t>тыс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2017 г, </a:t>
                      </a:r>
                      <a:r>
                        <a:rPr lang="ru-RU" sz="1200" dirty="0" err="1" smtClean="0"/>
                        <a:t>тыс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Темп роста, %</a:t>
                      </a:r>
                      <a:endParaRPr lang="ru-RU" sz="12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99041" marR="99041"/>
                </a:tc>
              </a:tr>
              <a:tr h="611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 (аренда)</a:t>
                      </a:r>
                      <a:endParaRPr lang="ru-RU" sz="14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9 907,7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18 167,99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18 059,39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182,3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99,4</a:t>
                      </a:r>
                      <a:endParaRPr lang="ru-RU" sz="1000" dirty="0"/>
                    </a:p>
                  </a:txBody>
                  <a:tcPr marL="99041" marR="99041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продажи</a:t>
                      </a:r>
                      <a:r>
                        <a:rPr lang="ru-RU" sz="1400" baseline="0" dirty="0" smtClean="0"/>
                        <a:t> имущества</a:t>
                      </a:r>
                      <a:endParaRPr lang="ru-RU" sz="14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442,6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395,00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402,85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91,0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101,9</a:t>
                      </a:r>
                      <a:endParaRPr lang="ru-RU" sz="1000" dirty="0"/>
                    </a:p>
                  </a:txBody>
                  <a:tcPr marL="99041" marR="99041"/>
                </a:tc>
              </a:tr>
              <a:tr h="5759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74,0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136,00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137,11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185,3</a:t>
                      </a:r>
                      <a:endParaRPr lang="ru-RU" sz="1000" dirty="0"/>
                    </a:p>
                  </a:txBody>
                  <a:tcPr marL="99041" marR="990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100,8</a:t>
                      </a:r>
                      <a:endParaRPr lang="ru-RU" sz="1000" dirty="0"/>
                    </a:p>
                  </a:txBody>
                  <a:tcPr marL="99041" marR="99041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73512494"/>
              </p:ext>
            </p:extLst>
          </p:nvPr>
        </p:nvGraphicFramePr>
        <p:xfrm>
          <a:off x="5220072" y="1556792"/>
          <a:ext cx="37276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4683864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БЕЗВОЗМЕЗДНЫЕ ПОСТУПЛЕНИЯ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517114"/>
              </p:ext>
            </p:extLst>
          </p:nvPr>
        </p:nvGraphicFramePr>
        <p:xfrm>
          <a:off x="827584" y="1844824"/>
          <a:ext cx="80772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8146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2016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2017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2017 г,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%</a:t>
                      </a:r>
                      <a:endParaRPr lang="ru-RU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 marL="197809" marR="197809"/>
                </a:tc>
              </a:tr>
              <a:tr h="741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11 002,17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11 191,17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11 191,17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101,7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marL="197809" marR="197809"/>
                </a:tc>
              </a:tr>
              <a:tr h="7192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Субсидия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12 875,44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21 114,03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20 184,00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156,8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95,6</a:t>
                      </a:r>
                      <a:endParaRPr lang="ru-RU" sz="1400" dirty="0"/>
                    </a:p>
                  </a:txBody>
                  <a:tcPr marL="197809" marR="197809"/>
                </a:tc>
              </a:tr>
              <a:tr h="10809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57 367,66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86 696,53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86 579,03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150,9</a:t>
                      </a:r>
                      <a:endParaRPr lang="ru-RU" sz="1400" dirty="0"/>
                    </a:p>
                  </a:txBody>
                  <a:tcPr marL="197809" marR="1978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 marL="197809" marR="197809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09390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2783</Words>
  <Application>Microsoft Office PowerPoint</Application>
  <PresentationFormat>Экран (4:3)</PresentationFormat>
  <Paragraphs>329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Обучение</vt:lpstr>
      <vt:lpstr>БЮДЖЕТ ДЛЯ ГРАЖДАН отчет об исполнении бюджета  асиновского городского поселения  за 2017 год</vt:lpstr>
      <vt:lpstr>Данный раздел «Бюджета для граждан» знакомит с основными итогами исполнения бюджета Асиновского городского поселения за 2017 год</vt:lpstr>
      <vt:lpstr>Слайд 3</vt:lpstr>
      <vt:lpstr>Слайд 4</vt:lpstr>
      <vt:lpstr>ДИНАМИКА ПАРАМЕТРОВ БЮДЖЕТА В 2017 ГОДУ</vt:lpstr>
      <vt:lpstr>Слайд 6</vt:lpstr>
      <vt:lpstr>НАЛОГОВЫЕ ДОХОДЫ</vt:lpstr>
      <vt:lpstr>НЕНАЛОГОВЫЕ ДОХОДЫ</vt:lpstr>
      <vt:lpstr>БЕЗВОЗМЕЗДНЫЕ ПОСТУПЛЕНИЯ</vt:lpstr>
      <vt:lpstr>РАСХОДЫ бюджета муниципального образования «Асиновское городское поселение»</vt:lpstr>
      <vt:lpstr>Муниципальная программа «Профилактика терроризма и экстремизма в муниципальном образовании "Асиновское городское поселение" на 2017 - 2019 годы» </vt:lpstr>
      <vt:lpstr>Муниципальная программа «Обустройство остановочных комплексов на автомобильных дорогах общего пользования местного значения на территории МО "АГП" на 2017-2024 годы» </vt:lpstr>
      <vt:lpstr>Программа комплексного развития транспортной инфраструктуры муниципального образования «Асиновское городское поселение» на период 2017-2025 годы с перспективой до 2028 года</vt:lpstr>
      <vt:lpstr>Муниципальная программа «Подготовка объектов коммунальной инфраструктуры города Асино к прохождению осенне-зимнего периода 2017-2018 г.г.» </vt:lpstr>
      <vt:lpstr>Муниципальная программа «Энергосбережение и повышение энергетической эффективности на 2017-2020 гг» </vt:lpstr>
      <vt:lpstr>Муниципальная программа «Формирование современной городской среды муниципального образования «Асиновское городское поселение» на 2017 год» </vt:lpstr>
      <vt:lpstr>Муниципальная программа «Благоустройство города Асино на 2016-2019 годы» </vt:lpstr>
      <vt:lpstr>Муниципальная программа «Поддержка ветеранской организации города Асино» на 2017-2019 годы» </vt:lpstr>
      <vt:lpstr>Дорожный фонд 62 358 067 рублей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2018-07-23T06:23:09Z</dcterms:created>
  <dcterms:modified xsi:type="dcterms:W3CDTF">2018-10-01T03:11:54Z</dcterms:modified>
</cp:coreProperties>
</file>